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332" r:id="rId3"/>
    <p:sldId id="380" r:id="rId4"/>
    <p:sldId id="257" r:id="rId5"/>
    <p:sldId id="262" r:id="rId6"/>
    <p:sldId id="415" r:id="rId7"/>
    <p:sldId id="426" r:id="rId8"/>
    <p:sldId id="263" r:id="rId9"/>
    <p:sldId id="260" r:id="rId10"/>
    <p:sldId id="441" r:id="rId11"/>
    <p:sldId id="443" r:id="rId12"/>
    <p:sldId id="444" r:id="rId13"/>
    <p:sldId id="406" r:id="rId14"/>
    <p:sldId id="442" r:id="rId15"/>
    <p:sldId id="445" r:id="rId16"/>
    <p:sldId id="430" r:id="rId17"/>
    <p:sldId id="446" r:id="rId18"/>
    <p:sldId id="447" r:id="rId19"/>
    <p:sldId id="449" r:id="rId20"/>
    <p:sldId id="450" r:id="rId21"/>
    <p:sldId id="448" r:id="rId22"/>
    <p:sldId id="452" r:id="rId23"/>
    <p:sldId id="451" r:id="rId24"/>
    <p:sldId id="407" r:id="rId25"/>
    <p:sldId id="418" r:id="rId26"/>
    <p:sldId id="453" r:id="rId27"/>
    <p:sldId id="438" r:id="rId28"/>
    <p:sldId id="454" r:id="rId29"/>
    <p:sldId id="455" r:id="rId30"/>
    <p:sldId id="456" r:id="rId31"/>
    <p:sldId id="457" r:id="rId32"/>
    <p:sldId id="458" r:id="rId33"/>
    <p:sldId id="459" r:id="rId34"/>
    <p:sldId id="460" r:id="rId35"/>
    <p:sldId id="461" r:id="rId36"/>
    <p:sldId id="462" r:id="rId37"/>
    <p:sldId id="464" r:id="rId38"/>
    <p:sldId id="463" r:id="rId39"/>
    <p:sldId id="466" r:id="rId40"/>
    <p:sldId id="465" r:id="rId41"/>
    <p:sldId id="440" r:id="rId42"/>
    <p:sldId id="379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AA"/>
    <a:srgbClr val="00547E"/>
    <a:srgbClr val="1A8EA7"/>
    <a:srgbClr val="1C8CA5"/>
    <a:srgbClr val="00A7A4"/>
    <a:srgbClr val="1D8E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17"/>
    <p:restoredTop sz="91867"/>
  </p:normalViewPr>
  <p:slideViewPr>
    <p:cSldViewPr snapToGrid="0">
      <p:cViewPr>
        <p:scale>
          <a:sx n="105" d="100"/>
          <a:sy n="105" d="100"/>
        </p:scale>
        <p:origin x="60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59D29-7F76-4E30-B029-D0C89C6DCC63}" type="datetimeFigureOut">
              <a:rPr lang="zh-CN" altLang="en-US" smtClean="0"/>
              <a:t>15/10/20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6DF42-B80A-45D9-953E-DFB058CB82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16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487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40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62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185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2690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9880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64900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8516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769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291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9849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3607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2798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1641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2159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4434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5849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6507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4480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073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0546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965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8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436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416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4447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1672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9623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9096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607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0069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4460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28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809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414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710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651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71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3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77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83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2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70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18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0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8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90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3FAED-8144-46F4-A6BE-99787C2F7B2E}" type="datetimeFigureOut">
              <a:rPr lang="zh-CN" altLang="en-US" smtClean="0"/>
              <a:t>15/10/20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35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hyperlink" Target="http://github.com/yagamis/animation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23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4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062"/>
            <a:ext cx="7663543" cy="68760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333" y="0"/>
            <a:ext cx="3266667" cy="477142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59101" y="1634919"/>
            <a:ext cx="722121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⚡️闪电开发</a:t>
            </a:r>
          </a:p>
          <a:p>
            <a:pPr algn="ctr"/>
            <a:endParaRPr lang="zh-CN" altLang="en-US" sz="28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中级篇</a:t>
            </a:r>
          </a:p>
          <a:p>
            <a:pPr algn="ctr"/>
            <a:r>
              <a:rPr lang="en-US" altLang="zh-CN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基础动画</a:t>
            </a:r>
            <a:r>
              <a:rPr lang="en-US" altLang="zh-CN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可视化特效和反向转场</a:t>
            </a:r>
            <a:endParaRPr lang="zh-CN" altLang="en-US" sz="36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677149" y="1237620"/>
            <a:ext cx="4834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小波说雨燕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389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801">
        <p15:prstTrans prst="pageCurlDouble"/>
      </p:transition>
    </mc:Choice>
    <mc:Fallback xmlns="">
      <p:transition spd="slow" advTm="7801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0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添加评价按钮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860464"/>
            <a:ext cx="1004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下载图片：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http://github.com/yagamis/animation</a:t>
            </a:r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添加到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Asset.xcasset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57834" y="2151751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无法</a:t>
            </a:r>
            <a:r>
              <a:rPr lang="zh-CN" altLang="en-US" b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直接拖动按钮到视图？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57834" y="2956423"/>
            <a:ext cx="100450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UITableViewController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有规定的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部分，页眉视图，原型单元格，页脚视图。</a:t>
            </a: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由于我们已经添加了一个餐馆图像视图作为页眉，所以必须将整个页眉视图放入一个视图容器。</a:t>
            </a:r>
          </a:p>
          <a:p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拖一个空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作为容器，把餐馆图像视图加入其中，再拖入按钮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设定容器与图像的大小一致：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600×400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52074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设置评价按钮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88" y="2193544"/>
            <a:ext cx="10058400" cy="418884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511530" y="1209818"/>
            <a:ext cx="1004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pin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约束：高度和宽度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，顶距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，右边距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属性：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Type:System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图片：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rating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 （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部分）背景：红，前景：白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32893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评价按钮圆角化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17" y="2024381"/>
            <a:ext cx="6352619" cy="418884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511530" y="1209818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添加运行时属性：圆角半径为宽度的一半：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962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975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</a:t>
            </a:r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评价</a:t>
            </a:r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视图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00717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212" y="1792224"/>
            <a:ext cx="7710666" cy="45818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6585"/>
            <a:ext cx="3145277" cy="3411415"/>
          </a:xfrm>
          <a:prstGeom prst="rect">
            <a:avLst/>
          </a:prstGeom>
        </p:spPr>
      </p:pic>
      <p:sp>
        <p:nvSpPr>
          <p:cNvPr id="4" name="圆角矩形标注 3"/>
          <p:cNvSpPr/>
          <p:nvPr/>
        </p:nvSpPr>
        <p:spPr>
          <a:xfrm>
            <a:off x="0" y="190383"/>
            <a:ext cx="5669279" cy="2330492"/>
          </a:xfrm>
          <a:prstGeom prst="wedgeRoundRectCallout">
            <a:avLst>
              <a:gd name="adj1" fmla="val 2827"/>
              <a:gd name="adj2" fmla="val 9282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当用户点评价按钮时，弹出一个模态视图让用户给评价。</a:t>
            </a:r>
          </a:p>
          <a:p>
            <a:pPr algn="ctr"/>
            <a:endParaRPr kumimoji="1" lang="zh-CN" altLang="en-US" sz="2000" dirty="0">
              <a:solidFill>
                <a:schemeClr val="tx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sz="2000" dirty="0" smtClean="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拖一个新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view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controller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，加一个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image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view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，任意选一张餐馆图片，使用布局条的“解决布局问题”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&gt;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“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添加缺失的约束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”</a:t>
            </a:r>
            <a:endParaRPr kumimoji="1" lang="zh-CN" altLang="en-US" sz="2000" dirty="0">
              <a:solidFill>
                <a:schemeClr val="tx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35735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232" y="3446585"/>
            <a:ext cx="3145277" cy="3411415"/>
          </a:xfrm>
          <a:prstGeom prst="rect">
            <a:avLst/>
          </a:prstGeom>
        </p:spPr>
      </p:pic>
      <p:sp>
        <p:nvSpPr>
          <p:cNvPr id="4" name="圆角矩形标注 3"/>
          <p:cNvSpPr/>
          <p:nvPr/>
        </p:nvSpPr>
        <p:spPr>
          <a:xfrm>
            <a:off x="3499104" y="336687"/>
            <a:ext cx="5669279" cy="2330492"/>
          </a:xfrm>
          <a:prstGeom prst="wedgeRoundRectCallout">
            <a:avLst>
              <a:gd name="adj1" fmla="val 10354"/>
              <a:gd name="adj2" fmla="val 82363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“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添加缺失的约束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”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貌似不好用啊。。。</a:t>
            </a:r>
          </a:p>
          <a:p>
            <a:pPr algn="ctr"/>
            <a:r>
              <a:rPr kumimoji="1" lang="zh-CN" altLang="en-US" sz="2000" dirty="0" smtClean="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仅为了演示此功能而已</a:t>
            </a:r>
          </a:p>
          <a:p>
            <a:pPr algn="ctr"/>
            <a:endParaRPr kumimoji="1" lang="zh-CN" altLang="en-US" sz="2000" dirty="0">
              <a:solidFill>
                <a:schemeClr val="tx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endParaRPr kumimoji="1" lang="zh-CN" altLang="en-US" sz="2000" dirty="0">
              <a:solidFill>
                <a:schemeClr val="tx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96258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评价页完善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967104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标题“我来过，我留评”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白色；大小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；水平居中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23850" y="1923267"/>
            <a:ext cx="10045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个按钮（差评）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属性：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（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部分）：背景红，前景白   图片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dislike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运行时属性：</a:t>
            </a:r>
            <a:r>
              <a:rPr lang="en-US" altLang="zh-CN" b="1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layer.cornerRadius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35 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单个尺寸约束：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70×70</a:t>
            </a:r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700" y="3860800"/>
            <a:ext cx="5702300" cy="29972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1793" y="3697407"/>
            <a:ext cx="1004509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然后复制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个按钮，快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捷键：选中组件，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Shift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Option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拖动</a:t>
            </a:r>
          </a:p>
          <a:p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中评图片：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good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好评图片：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great</a:t>
            </a:r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组合成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StackView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约束： 水平居中，顶距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属性：间距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32042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评价页关闭按钮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967104"/>
            <a:ext cx="1004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复制一个按钮，图片改为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close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，背景色为默认</a:t>
            </a: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尺寸和约束改为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，顶距和右边距为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1612552"/>
            <a:ext cx="7887716" cy="524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383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添加转场及返回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95204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4000">
        <p15:prstTrans prst="pageCurlDouble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31" y="246408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从评价按钮到评价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VC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81031" y="1583925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到实现模态过渡，要在两者之间建立一个转场关联。</a:t>
            </a:r>
            <a:endParaRPr lang="zh-CN" altLang="en-US" dirty="0" smtClean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81031" y="1939304"/>
            <a:ext cx="10556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Ctrl</a:t>
            </a:r>
            <a:r>
              <a:rPr lang="zh-CN" altLang="en-US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拖动 评价按钮到 评价视图，菜单中选择 </a:t>
            </a:r>
            <a:r>
              <a:rPr lang="en-US" altLang="zh-CN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Present</a:t>
            </a:r>
            <a:r>
              <a:rPr lang="zh-CN" altLang="en-US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modally</a:t>
            </a:r>
            <a:r>
              <a:rPr lang="zh-CN" altLang="en-US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的转场类型。</a:t>
            </a:r>
            <a:endParaRPr lang="zh-CN" altLang="en-US" sz="1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建立之后，把这个转场的</a:t>
            </a:r>
            <a:r>
              <a:rPr lang="en-US" altLang="zh-CN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identifier</a:t>
            </a:r>
            <a:r>
              <a:rPr lang="zh-CN" altLang="en-US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命名为</a:t>
            </a:r>
            <a:r>
              <a:rPr lang="en-US" altLang="zh-CN" sz="14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showReview</a:t>
            </a:r>
            <a:endParaRPr lang="zh-CN" altLang="en-US" sz="14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83" y="2462524"/>
            <a:ext cx="10875403" cy="439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522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75">
        <p15:prstTrans prst="pageCurlDouble"/>
      </p:transition>
    </mc:Choice>
    <mc:Fallback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009233" y="2195143"/>
            <a:ext cx="34756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“</a:t>
            </a:r>
            <a:r>
              <a:rPr lang="zh-CN" altLang="en-US" b="1" dirty="0" smtClean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动画可以精确表达任何极致所想。动画不仅是大众喜爱的表达形式而且可以让沟通更富于表现力、让交流如丝般顺滑。</a:t>
            </a:r>
            <a:r>
              <a:rPr lang="en-US" altLang="zh-CN" b="1" dirty="0" smtClean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” </a:t>
            </a:r>
            <a:endParaRPr lang="en-US" altLang="zh-CN" dirty="0">
              <a:solidFill>
                <a:schemeClr val="accent6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i="1" dirty="0" smtClean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</a:t>
            </a:r>
          </a:p>
          <a:p>
            <a:r>
              <a:rPr lang="zh-CN" altLang="en-US" i="1" dirty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zh-CN" altLang="en-US" i="1" dirty="0" smtClean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   </a:t>
            </a:r>
            <a:r>
              <a:rPr lang="en-US" altLang="zh-CN" i="1" dirty="0" smtClean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– </a:t>
            </a:r>
            <a:r>
              <a:rPr lang="zh-CN" altLang="en-US" i="1" dirty="0" smtClean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迪斯尼</a:t>
            </a:r>
            <a:endParaRPr lang="en-US" altLang="zh-CN" dirty="0">
              <a:solidFill>
                <a:schemeClr val="accent6"/>
              </a:solidFill>
              <a:effectLst/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172" y="85344"/>
            <a:ext cx="3877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为评价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VC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定义出口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584404" y="891184"/>
            <a:ext cx="10045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模态展现的视图系统不提供返回按钮。</a:t>
            </a: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这是我们需要手工定义一个“反向转场（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unwind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segue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）”</a:t>
            </a: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在这里可以用于让模态视图退场（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dismiss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57834" y="1879004"/>
            <a:ext cx="100450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反向转场步骤：</a:t>
            </a:r>
          </a:p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在目标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VC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定义一个方法：此方法只有一个参数，类型必须是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UIStoryboardSegue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；且有修饰符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IBAction</a:t>
            </a:r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/>
              <a:t>这里的目标</a:t>
            </a:r>
            <a:r>
              <a:rPr lang="en-US" altLang="zh-CN" dirty="0" smtClean="0"/>
              <a:t>VC</a:t>
            </a:r>
            <a:r>
              <a:rPr lang="zh-CN" altLang="en-US" dirty="0" smtClean="0"/>
              <a:t>就是餐馆详情</a:t>
            </a:r>
            <a:r>
              <a:rPr lang="en-US" altLang="zh-CN" dirty="0" smtClean="0"/>
              <a:t>VC</a:t>
            </a:r>
            <a:r>
              <a:rPr lang="zh-CN" altLang="en-US" dirty="0" smtClean="0"/>
              <a:t>，也就是在</a:t>
            </a:r>
            <a:r>
              <a:rPr lang="en-US" altLang="zh-CN" dirty="0" err="1" smtClean="0"/>
              <a:t>DetailTableViewController.swift</a:t>
            </a:r>
            <a:r>
              <a:rPr lang="zh-CN" altLang="en-US" dirty="0" smtClean="0"/>
              <a:t>中添加：</a:t>
            </a:r>
          </a:p>
          <a:p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/>
              <a:t>@</a:t>
            </a:r>
            <a:r>
              <a:rPr lang="en-US" altLang="zh-CN" dirty="0" err="1"/>
              <a:t>IBAction</a:t>
            </a:r>
            <a:r>
              <a:rPr lang="en-US" altLang="zh-CN" dirty="0"/>
              <a:t> </a:t>
            </a:r>
            <a:r>
              <a:rPr lang="en-US" altLang="zh-CN" dirty="0" err="1"/>
              <a:t>func</a:t>
            </a:r>
            <a:r>
              <a:rPr lang="en-US" altLang="zh-CN" dirty="0"/>
              <a:t> close(segue: </a:t>
            </a:r>
            <a:r>
              <a:rPr lang="en-US" altLang="zh-CN" dirty="0" err="1"/>
              <a:t>UIStoryboardSegue</a:t>
            </a:r>
            <a:r>
              <a:rPr lang="en-US" altLang="zh-CN" dirty="0"/>
              <a:t>) {</a:t>
            </a:r>
          </a:p>
          <a:p>
            <a:r>
              <a:rPr lang="de-DE" altLang="zh-CN" dirty="0"/>
              <a:t>        </a:t>
            </a:r>
            <a:r>
              <a:rPr lang="en-US" altLang="zh-CN" dirty="0" smtClean="0"/>
              <a:t>//</a:t>
            </a:r>
            <a:r>
              <a:rPr lang="zh-CN" altLang="en-US" dirty="0" smtClean="0"/>
              <a:t>仅返回即可，无需任何操作</a:t>
            </a:r>
            <a:endParaRPr lang="de-DE" altLang="zh-CN" dirty="0"/>
          </a:p>
          <a:p>
            <a:r>
              <a:rPr lang="de-DE" altLang="zh-CN" dirty="0"/>
              <a:t>    }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57834" y="4528817"/>
            <a:ext cx="10045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Storyboard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上指定反向转场关联。</a:t>
            </a:r>
          </a:p>
          <a:p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Ctrl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拖动 关闭按钮 至视图的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Exit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（出口处），选择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close:</a:t>
            </a:r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304" y="4277418"/>
            <a:ext cx="4408322" cy="231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0117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61">
        <p15:prstTrans prst="pageCurlDouble"/>
      </p:transition>
    </mc:Choice>
    <mc:Fallback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可视化特效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5090429" y="292925"/>
            <a:ext cx="1639491" cy="3091123"/>
          </a:xfrm>
          <a:custGeom>
            <a:avLst/>
            <a:gdLst/>
            <a:ahLst/>
            <a:cxnLst/>
            <a:rect l="l" t="t" r="r" b="b"/>
            <a:pathLst>
              <a:path w="1639491" h="3091123">
                <a:moveTo>
                  <a:pt x="1178384" y="0"/>
                </a:moveTo>
                <a:lnTo>
                  <a:pt x="1212540" y="0"/>
                </a:lnTo>
                <a:cubicBezTo>
                  <a:pt x="1474403" y="45541"/>
                  <a:pt x="1605335" y="148009"/>
                  <a:pt x="1605335" y="307404"/>
                </a:cubicBezTo>
                <a:cubicBezTo>
                  <a:pt x="1605335" y="387102"/>
                  <a:pt x="1582564" y="466799"/>
                  <a:pt x="1537023" y="546497"/>
                </a:cubicBezTo>
                <a:lnTo>
                  <a:pt x="1468710" y="631887"/>
                </a:lnTo>
                <a:lnTo>
                  <a:pt x="1417476" y="700199"/>
                </a:lnTo>
                <a:lnTo>
                  <a:pt x="1349164" y="802667"/>
                </a:lnTo>
                <a:lnTo>
                  <a:pt x="1212540" y="973447"/>
                </a:lnTo>
                <a:lnTo>
                  <a:pt x="1178384" y="1024681"/>
                </a:lnTo>
                <a:cubicBezTo>
                  <a:pt x="1155613" y="1047452"/>
                  <a:pt x="1121457" y="1087301"/>
                  <a:pt x="1075916" y="1144227"/>
                </a:cubicBezTo>
                <a:lnTo>
                  <a:pt x="990526" y="1297930"/>
                </a:lnTo>
                <a:cubicBezTo>
                  <a:pt x="944984" y="1354856"/>
                  <a:pt x="922214" y="1389012"/>
                  <a:pt x="922214" y="1400398"/>
                </a:cubicBezTo>
                <a:lnTo>
                  <a:pt x="888058" y="1468710"/>
                </a:lnTo>
                <a:cubicBezTo>
                  <a:pt x="876672" y="1502866"/>
                  <a:pt x="870979" y="1519944"/>
                  <a:pt x="870979" y="1519944"/>
                </a:cubicBezTo>
                <a:cubicBezTo>
                  <a:pt x="859594" y="1531329"/>
                  <a:pt x="876672" y="1548407"/>
                  <a:pt x="922214" y="1571178"/>
                </a:cubicBezTo>
                <a:lnTo>
                  <a:pt x="973448" y="1605334"/>
                </a:lnTo>
                <a:lnTo>
                  <a:pt x="1024682" y="1622412"/>
                </a:lnTo>
                <a:lnTo>
                  <a:pt x="1178384" y="1690724"/>
                </a:lnTo>
                <a:lnTo>
                  <a:pt x="1263774" y="1724880"/>
                </a:lnTo>
                <a:lnTo>
                  <a:pt x="1332086" y="1741958"/>
                </a:lnTo>
                <a:cubicBezTo>
                  <a:pt x="1537023" y="1833041"/>
                  <a:pt x="1639491" y="1963973"/>
                  <a:pt x="1639491" y="2134753"/>
                </a:cubicBezTo>
                <a:cubicBezTo>
                  <a:pt x="1639491" y="2134753"/>
                  <a:pt x="1639491" y="2146138"/>
                  <a:pt x="1639491" y="2168909"/>
                </a:cubicBezTo>
                <a:lnTo>
                  <a:pt x="1622413" y="2271377"/>
                </a:lnTo>
                <a:cubicBezTo>
                  <a:pt x="1622413" y="2339689"/>
                  <a:pt x="1537023" y="2436465"/>
                  <a:pt x="1366242" y="2561704"/>
                </a:cubicBezTo>
                <a:lnTo>
                  <a:pt x="1229618" y="2664172"/>
                </a:lnTo>
                <a:lnTo>
                  <a:pt x="1229618" y="2681250"/>
                </a:lnTo>
                <a:cubicBezTo>
                  <a:pt x="1184077" y="2715406"/>
                  <a:pt x="1138535" y="2743869"/>
                  <a:pt x="1092994" y="2766640"/>
                </a:cubicBezTo>
                <a:lnTo>
                  <a:pt x="1075916" y="2783718"/>
                </a:lnTo>
                <a:lnTo>
                  <a:pt x="973448" y="2834952"/>
                </a:lnTo>
                <a:lnTo>
                  <a:pt x="922214" y="2852030"/>
                </a:lnTo>
                <a:cubicBezTo>
                  <a:pt x="910828" y="2852030"/>
                  <a:pt x="893750" y="2863416"/>
                  <a:pt x="870979" y="2886186"/>
                </a:cubicBezTo>
                <a:cubicBezTo>
                  <a:pt x="859594" y="2897572"/>
                  <a:pt x="853901" y="2903264"/>
                  <a:pt x="853901" y="2903264"/>
                </a:cubicBezTo>
                <a:lnTo>
                  <a:pt x="768511" y="2954498"/>
                </a:lnTo>
                <a:lnTo>
                  <a:pt x="683121" y="3005732"/>
                </a:lnTo>
                <a:cubicBezTo>
                  <a:pt x="671736" y="3005732"/>
                  <a:pt x="648965" y="3005732"/>
                  <a:pt x="614809" y="3005732"/>
                </a:cubicBezTo>
                <a:cubicBezTo>
                  <a:pt x="580653" y="3017118"/>
                  <a:pt x="546497" y="3028503"/>
                  <a:pt x="512341" y="3039889"/>
                </a:cubicBezTo>
                <a:cubicBezTo>
                  <a:pt x="455414" y="3074045"/>
                  <a:pt x="421258" y="3085430"/>
                  <a:pt x="409873" y="3074045"/>
                </a:cubicBezTo>
                <a:lnTo>
                  <a:pt x="392795" y="3074045"/>
                </a:lnTo>
                <a:lnTo>
                  <a:pt x="307405" y="3074045"/>
                </a:lnTo>
                <a:lnTo>
                  <a:pt x="273249" y="3074045"/>
                </a:lnTo>
                <a:lnTo>
                  <a:pt x="256171" y="3074045"/>
                </a:lnTo>
                <a:cubicBezTo>
                  <a:pt x="187858" y="3085430"/>
                  <a:pt x="148010" y="3091123"/>
                  <a:pt x="136624" y="3091123"/>
                </a:cubicBezTo>
                <a:cubicBezTo>
                  <a:pt x="45542" y="3091123"/>
                  <a:pt x="0" y="3062659"/>
                  <a:pt x="0" y="3005732"/>
                </a:cubicBezTo>
                <a:cubicBezTo>
                  <a:pt x="11386" y="2971576"/>
                  <a:pt x="34156" y="2943113"/>
                  <a:pt x="68312" y="2920342"/>
                </a:cubicBezTo>
                <a:lnTo>
                  <a:pt x="119546" y="2886186"/>
                </a:lnTo>
                <a:cubicBezTo>
                  <a:pt x="153702" y="2863416"/>
                  <a:pt x="193551" y="2840645"/>
                  <a:pt x="239093" y="2817874"/>
                </a:cubicBezTo>
                <a:cubicBezTo>
                  <a:pt x="273249" y="2806489"/>
                  <a:pt x="290327" y="2800796"/>
                  <a:pt x="290327" y="2800796"/>
                </a:cubicBezTo>
                <a:lnTo>
                  <a:pt x="375717" y="2749562"/>
                </a:lnTo>
                <a:lnTo>
                  <a:pt x="426951" y="2715406"/>
                </a:lnTo>
                <a:lnTo>
                  <a:pt x="478185" y="2681250"/>
                </a:lnTo>
                <a:cubicBezTo>
                  <a:pt x="512341" y="2658479"/>
                  <a:pt x="535112" y="2641401"/>
                  <a:pt x="546497" y="2630016"/>
                </a:cubicBezTo>
                <a:lnTo>
                  <a:pt x="580653" y="2630016"/>
                </a:lnTo>
                <a:cubicBezTo>
                  <a:pt x="592038" y="2618630"/>
                  <a:pt x="609116" y="2607245"/>
                  <a:pt x="631887" y="2595860"/>
                </a:cubicBezTo>
                <a:cubicBezTo>
                  <a:pt x="666043" y="2573089"/>
                  <a:pt x="683121" y="2561704"/>
                  <a:pt x="683121" y="2561704"/>
                </a:cubicBezTo>
                <a:lnTo>
                  <a:pt x="785589" y="2476313"/>
                </a:lnTo>
                <a:lnTo>
                  <a:pt x="1041760" y="2322611"/>
                </a:lnTo>
                <a:lnTo>
                  <a:pt x="1161306" y="2203065"/>
                </a:lnTo>
                <a:cubicBezTo>
                  <a:pt x="1195462" y="2168909"/>
                  <a:pt x="1212540" y="2140446"/>
                  <a:pt x="1212540" y="2117675"/>
                </a:cubicBezTo>
                <a:cubicBezTo>
                  <a:pt x="1212540" y="2072134"/>
                  <a:pt x="1127150" y="2026592"/>
                  <a:pt x="956370" y="1981051"/>
                </a:cubicBezTo>
                <a:cubicBezTo>
                  <a:pt x="933599" y="1969665"/>
                  <a:pt x="910828" y="1963973"/>
                  <a:pt x="888058" y="1963973"/>
                </a:cubicBezTo>
                <a:lnTo>
                  <a:pt x="734355" y="1912739"/>
                </a:lnTo>
                <a:lnTo>
                  <a:pt x="683121" y="1878583"/>
                </a:lnTo>
                <a:lnTo>
                  <a:pt x="563575" y="1844426"/>
                </a:lnTo>
                <a:cubicBezTo>
                  <a:pt x="483878" y="1821656"/>
                  <a:pt x="444029" y="1787500"/>
                  <a:pt x="444029" y="1741958"/>
                </a:cubicBezTo>
                <a:lnTo>
                  <a:pt x="444029" y="1690724"/>
                </a:lnTo>
                <a:lnTo>
                  <a:pt x="444029" y="1639490"/>
                </a:lnTo>
                <a:cubicBezTo>
                  <a:pt x="432644" y="1593949"/>
                  <a:pt x="478185" y="1514251"/>
                  <a:pt x="580653" y="1400398"/>
                </a:cubicBezTo>
                <a:cubicBezTo>
                  <a:pt x="671736" y="1286544"/>
                  <a:pt x="745741" y="1189769"/>
                  <a:pt x="802667" y="1110071"/>
                </a:cubicBezTo>
                <a:lnTo>
                  <a:pt x="870979" y="1007604"/>
                </a:lnTo>
                <a:lnTo>
                  <a:pt x="1024682" y="785589"/>
                </a:lnTo>
                <a:lnTo>
                  <a:pt x="1127150" y="614809"/>
                </a:lnTo>
                <a:cubicBezTo>
                  <a:pt x="1149921" y="580653"/>
                  <a:pt x="1161306" y="557882"/>
                  <a:pt x="1161306" y="546497"/>
                </a:cubicBezTo>
                <a:cubicBezTo>
                  <a:pt x="1161306" y="523726"/>
                  <a:pt x="1149921" y="506648"/>
                  <a:pt x="1127150" y="495263"/>
                </a:cubicBezTo>
                <a:lnTo>
                  <a:pt x="1058838" y="495263"/>
                </a:lnTo>
                <a:lnTo>
                  <a:pt x="1007604" y="478184"/>
                </a:lnTo>
                <a:lnTo>
                  <a:pt x="956370" y="495263"/>
                </a:lnTo>
                <a:lnTo>
                  <a:pt x="853901" y="495263"/>
                </a:lnTo>
                <a:lnTo>
                  <a:pt x="819745" y="495263"/>
                </a:lnTo>
                <a:lnTo>
                  <a:pt x="717277" y="512341"/>
                </a:lnTo>
                <a:lnTo>
                  <a:pt x="648965" y="529419"/>
                </a:lnTo>
                <a:lnTo>
                  <a:pt x="563575" y="546497"/>
                </a:lnTo>
                <a:lnTo>
                  <a:pt x="444029" y="597731"/>
                </a:lnTo>
                <a:cubicBezTo>
                  <a:pt x="387102" y="609116"/>
                  <a:pt x="352946" y="614809"/>
                  <a:pt x="341561" y="614809"/>
                </a:cubicBezTo>
                <a:lnTo>
                  <a:pt x="307405" y="631887"/>
                </a:lnTo>
                <a:cubicBezTo>
                  <a:pt x="284634" y="654657"/>
                  <a:pt x="261863" y="666043"/>
                  <a:pt x="239093" y="666043"/>
                </a:cubicBezTo>
                <a:cubicBezTo>
                  <a:pt x="182166" y="666043"/>
                  <a:pt x="153702" y="637579"/>
                  <a:pt x="153702" y="580653"/>
                </a:cubicBezTo>
                <a:cubicBezTo>
                  <a:pt x="153702" y="546497"/>
                  <a:pt x="159395" y="518033"/>
                  <a:pt x="170780" y="495263"/>
                </a:cubicBezTo>
                <a:lnTo>
                  <a:pt x="204936" y="392794"/>
                </a:lnTo>
                <a:cubicBezTo>
                  <a:pt x="273249" y="176473"/>
                  <a:pt x="421258" y="68312"/>
                  <a:pt x="648965" y="68312"/>
                </a:cubicBezTo>
                <a:cubicBezTo>
                  <a:pt x="671736" y="68312"/>
                  <a:pt x="688814" y="62619"/>
                  <a:pt x="700199" y="51234"/>
                </a:cubicBezTo>
                <a:lnTo>
                  <a:pt x="751433" y="34156"/>
                </a:lnTo>
                <a:cubicBezTo>
                  <a:pt x="762819" y="34156"/>
                  <a:pt x="808360" y="28463"/>
                  <a:pt x="888058" y="1707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9334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4000">
        <p15:prstTrans prst="pageCurlDouble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添加评价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VC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57834" y="1300857"/>
            <a:ext cx="100450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Cocoa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Touch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命名为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ReviewViewController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继承自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UIViewController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marL="342900" indent="-342900">
              <a:buAutoNum type="arabicPeriod"/>
            </a:pPr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与评价视图关联，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Ctrl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拖动背景图片到代码中建立引用：</a:t>
            </a:r>
          </a:p>
          <a:p>
            <a:r>
              <a:rPr lang="en-US" altLang="zh-CN" dirty="0"/>
              <a:t>@</a:t>
            </a:r>
            <a:r>
              <a:rPr lang="en-US" altLang="zh-CN" dirty="0" err="1"/>
              <a:t>IBOutlet</a:t>
            </a:r>
            <a:r>
              <a:rPr lang="en-US" altLang="zh-CN" dirty="0"/>
              <a:t> weak </a:t>
            </a:r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bgImageView</a:t>
            </a:r>
            <a:r>
              <a:rPr lang="en-US" altLang="zh-CN" dirty="0"/>
              <a:t>: </a:t>
            </a:r>
            <a:r>
              <a:rPr lang="en-US" altLang="zh-CN" dirty="0" err="1"/>
              <a:t>UIImageView</a:t>
            </a:r>
            <a:r>
              <a:rPr lang="en-US" altLang="zh-CN" dirty="0"/>
              <a:t>!</a:t>
            </a:r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98" y="3332182"/>
            <a:ext cx="11323930" cy="235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237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61">
        <p15:prstTrans prst="pageCurlDouble"/>
      </p:transition>
    </mc:Choice>
    <mc:Fallback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382" y="115611"/>
            <a:ext cx="3766974" cy="6651064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背景虚化特效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584404" y="891184"/>
            <a:ext cx="1004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可以使用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UIVisualEffectView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对一个视图应用可视化特效。</a:t>
            </a: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配合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UIBlurEffect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类，可轻易添加一个背景虚化特效。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2052" y="3600172"/>
            <a:ext cx="100450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viewDidLoad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方法，加一下代码：</a:t>
            </a:r>
          </a:p>
          <a:p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/>
              <a:t>let </a:t>
            </a:r>
            <a:r>
              <a:rPr lang="en-US" altLang="zh-CN" dirty="0" err="1"/>
              <a:t>blurEffectView</a:t>
            </a:r>
            <a:r>
              <a:rPr lang="en-US" altLang="zh-CN" dirty="0"/>
              <a:t> = </a:t>
            </a:r>
            <a:r>
              <a:rPr lang="en-US" altLang="zh-CN" dirty="0" err="1"/>
              <a:t>UIVisualEffectView</a:t>
            </a:r>
            <a:r>
              <a:rPr lang="en-US" altLang="zh-CN" dirty="0"/>
              <a:t>(effect: </a:t>
            </a:r>
            <a:r>
              <a:rPr lang="en-US" altLang="zh-CN" dirty="0" err="1"/>
              <a:t>UIBlurEffect</a:t>
            </a:r>
            <a:r>
              <a:rPr lang="en-US" altLang="zh-CN" dirty="0"/>
              <a:t>(style: </a:t>
            </a:r>
            <a:r>
              <a:rPr lang="en-US" altLang="zh-CN" dirty="0" smtClean="0"/>
              <a:t>.</a:t>
            </a:r>
            <a:r>
              <a:rPr lang="en-US" altLang="zh-CN" dirty="0"/>
              <a:t> Light</a:t>
            </a:r>
            <a:r>
              <a:rPr lang="en-US" altLang="zh-CN" dirty="0" smtClean="0"/>
              <a:t>))</a:t>
            </a:r>
            <a:endParaRPr lang="en-US" altLang="zh-CN" dirty="0"/>
          </a:p>
          <a:p>
            <a:r>
              <a:rPr lang="en-US" altLang="zh-CN" dirty="0" err="1" smtClean="0"/>
              <a:t>blurEffectView.frame</a:t>
            </a:r>
            <a:r>
              <a:rPr lang="en-US" altLang="zh-CN" dirty="0" smtClean="0"/>
              <a:t> </a:t>
            </a:r>
            <a:r>
              <a:rPr lang="en-US" altLang="zh-CN" dirty="0"/>
              <a:t>= </a:t>
            </a:r>
            <a:r>
              <a:rPr lang="en-US" altLang="zh-CN" dirty="0" err="1"/>
              <a:t>view.frame</a:t>
            </a:r>
            <a:endParaRPr lang="en-US" altLang="zh-CN" dirty="0"/>
          </a:p>
          <a:p>
            <a:r>
              <a:rPr lang="en-US" altLang="zh-CN" dirty="0" err="1" smtClean="0"/>
              <a:t>bgImageView.addSubview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blurEffectView</a:t>
            </a:r>
            <a:r>
              <a:rPr lang="en-US" altLang="zh-CN" dirty="0"/>
              <a:t>)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84404" y="1862777"/>
            <a:ext cx="10045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步骤：</a:t>
            </a: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①创建一个特效视图，指定特效类型（有暗、亮、超亮）。</a:t>
            </a: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②设定特效视图的大小</a:t>
            </a: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③作为要实现特效的视图的子视图（相对于叠加一层）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9155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61">
        <p15:prstTrans prst="pageCurlDouble"/>
      </p:transition>
    </mc:Choice>
    <mc:Fallback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让视图动起来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5209975" y="173377"/>
            <a:ext cx="1741959" cy="3483918"/>
          </a:xfrm>
          <a:custGeom>
            <a:avLst/>
            <a:gdLst/>
            <a:ahLst/>
            <a:cxnLst/>
            <a:rect l="l" t="t" r="r" b="b"/>
            <a:pathLst>
              <a:path w="1741959" h="3483918">
                <a:moveTo>
                  <a:pt x="751433" y="0"/>
                </a:moveTo>
                <a:cubicBezTo>
                  <a:pt x="796975" y="11386"/>
                  <a:pt x="819746" y="51234"/>
                  <a:pt x="819746" y="119547"/>
                </a:cubicBezTo>
                <a:cubicBezTo>
                  <a:pt x="819746" y="130932"/>
                  <a:pt x="808360" y="159395"/>
                  <a:pt x="785590" y="204937"/>
                </a:cubicBezTo>
                <a:cubicBezTo>
                  <a:pt x="762819" y="239093"/>
                  <a:pt x="728663" y="330176"/>
                  <a:pt x="683121" y="478185"/>
                </a:cubicBezTo>
                <a:cubicBezTo>
                  <a:pt x="683121" y="489571"/>
                  <a:pt x="666043" y="535112"/>
                  <a:pt x="631887" y="614810"/>
                </a:cubicBezTo>
                <a:cubicBezTo>
                  <a:pt x="540805" y="888058"/>
                  <a:pt x="472492" y="1110072"/>
                  <a:pt x="426951" y="1280852"/>
                </a:cubicBezTo>
                <a:cubicBezTo>
                  <a:pt x="404180" y="1406091"/>
                  <a:pt x="387102" y="1474403"/>
                  <a:pt x="375717" y="1485789"/>
                </a:cubicBezTo>
                <a:lnTo>
                  <a:pt x="341561" y="1588257"/>
                </a:lnTo>
                <a:cubicBezTo>
                  <a:pt x="296019" y="1713496"/>
                  <a:pt x="273249" y="1838735"/>
                  <a:pt x="273249" y="1963973"/>
                </a:cubicBezTo>
                <a:cubicBezTo>
                  <a:pt x="273249" y="2077827"/>
                  <a:pt x="358639" y="2140446"/>
                  <a:pt x="529419" y="2151832"/>
                </a:cubicBezTo>
                <a:cubicBezTo>
                  <a:pt x="563575" y="2151832"/>
                  <a:pt x="597731" y="2157524"/>
                  <a:pt x="631887" y="2168910"/>
                </a:cubicBezTo>
                <a:cubicBezTo>
                  <a:pt x="666043" y="2180295"/>
                  <a:pt x="683121" y="2185988"/>
                  <a:pt x="683121" y="2185988"/>
                </a:cubicBezTo>
                <a:lnTo>
                  <a:pt x="751433" y="2168910"/>
                </a:lnTo>
                <a:lnTo>
                  <a:pt x="870980" y="2168910"/>
                </a:lnTo>
                <a:lnTo>
                  <a:pt x="922214" y="2151832"/>
                </a:lnTo>
                <a:lnTo>
                  <a:pt x="956370" y="2151832"/>
                </a:lnTo>
                <a:cubicBezTo>
                  <a:pt x="967755" y="2151832"/>
                  <a:pt x="973448" y="2134754"/>
                  <a:pt x="973448" y="2100598"/>
                </a:cubicBezTo>
                <a:lnTo>
                  <a:pt x="990526" y="1946895"/>
                </a:lnTo>
                <a:cubicBezTo>
                  <a:pt x="990526" y="1935510"/>
                  <a:pt x="990526" y="1912739"/>
                  <a:pt x="990526" y="1878583"/>
                </a:cubicBezTo>
                <a:lnTo>
                  <a:pt x="1007604" y="1793193"/>
                </a:lnTo>
                <a:cubicBezTo>
                  <a:pt x="1007604" y="1781808"/>
                  <a:pt x="1013297" y="1753344"/>
                  <a:pt x="1024682" y="1707803"/>
                </a:cubicBezTo>
                <a:cubicBezTo>
                  <a:pt x="1024682" y="1559793"/>
                  <a:pt x="1030375" y="1451633"/>
                  <a:pt x="1041760" y="1383321"/>
                </a:cubicBezTo>
                <a:lnTo>
                  <a:pt x="1075916" y="1280852"/>
                </a:lnTo>
                <a:cubicBezTo>
                  <a:pt x="1087301" y="1189770"/>
                  <a:pt x="1092994" y="1115765"/>
                  <a:pt x="1092994" y="1058838"/>
                </a:cubicBezTo>
                <a:cubicBezTo>
                  <a:pt x="1092994" y="1013297"/>
                  <a:pt x="1110072" y="973448"/>
                  <a:pt x="1144228" y="939292"/>
                </a:cubicBezTo>
                <a:cubicBezTo>
                  <a:pt x="1201155" y="882365"/>
                  <a:pt x="1241004" y="853902"/>
                  <a:pt x="1263774" y="853902"/>
                </a:cubicBezTo>
                <a:lnTo>
                  <a:pt x="1315008" y="870980"/>
                </a:lnTo>
                <a:lnTo>
                  <a:pt x="1400399" y="888058"/>
                </a:lnTo>
                <a:cubicBezTo>
                  <a:pt x="1502867" y="922214"/>
                  <a:pt x="1548408" y="962063"/>
                  <a:pt x="1537023" y="1007604"/>
                </a:cubicBezTo>
                <a:cubicBezTo>
                  <a:pt x="1537023" y="1041760"/>
                  <a:pt x="1525637" y="1098687"/>
                  <a:pt x="1502867" y="1178384"/>
                </a:cubicBezTo>
                <a:cubicBezTo>
                  <a:pt x="1491481" y="1201155"/>
                  <a:pt x="1480096" y="1263775"/>
                  <a:pt x="1468711" y="1366243"/>
                </a:cubicBezTo>
                <a:cubicBezTo>
                  <a:pt x="1457325" y="1423169"/>
                  <a:pt x="1440247" y="1497174"/>
                  <a:pt x="1417477" y="1588257"/>
                </a:cubicBezTo>
                <a:cubicBezTo>
                  <a:pt x="1394706" y="1679340"/>
                  <a:pt x="1383321" y="1747652"/>
                  <a:pt x="1383321" y="1793193"/>
                </a:cubicBezTo>
                <a:cubicBezTo>
                  <a:pt x="1360550" y="1907047"/>
                  <a:pt x="1349164" y="1969666"/>
                  <a:pt x="1349164" y="1981052"/>
                </a:cubicBezTo>
                <a:cubicBezTo>
                  <a:pt x="1337779" y="2003822"/>
                  <a:pt x="1332086" y="2026593"/>
                  <a:pt x="1332086" y="2049364"/>
                </a:cubicBezTo>
                <a:cubicBezTo>
                  <a:pt x="1332086" y="2083520"/>
                  <a:pt x="1349164" y="2100598"/>
                  <a:pt x="1383321" y="2100598"/>
                </a:cubicBezTo>
                <a:cubicBezTo>
                  <a:pt x="1383321" y="2100598"/>
                  <a:pt x="1394706" y="2100598"/>
                  <a:pt x="1417477" y="2100598"/>
                </a:cubicBezTo>
                <a:lnTo>
                  <a:pt x="1502867" y="2066442"/>
                </a:lnTo>
                <a:cubicBezTo>
                  <a:pt x="1525637" y="2066442"/>
                  <a:pt x="1559793" y="2049364"/>
                  <a:pt x="1605335" y="2015208"/>
                </a:cubicBezTo>
                <a:cubicBezTo>
                  <a:pt x="1628106" y="2003822"/>
                  <a:pt x="1650876" y="1998130"/>
                  <a:pt x="1673647" y="1998130"/>
                </a:cubicBezTo>
                <a:cubicBezTo>
                  <a:pt x="1719188" y="1998130"/>
                  <a:pt x="1741959" y="2032286"/>
                  <a:pt x="1741959" y="2100598"/>
                </a:cubicBezTo>
                <a:cubicBezTo>
                  <a:pt x="1741959" y="2134754"/>
                  <a:pt x="1736266" y="2157524"/>
                  <a:pt x="1724881" y="2168910"/>
                </a:cubicBezTo>
                <a:lnTo>
                  <a:pt x="1622413" y="2237222"/>
                </a:lnTo>
                <a:lnTo>
                  <a:pt x="1554101" y="2288456"/>
                </a:lnTo>
                <a:lnTo>
                  <a:pt x="1434555" y="2356768"/>
                </a:lnTo>
                <a:lnTo>
                  <a:pt x="1383321" y="2390924"/>
                </a:lnTo>
                <a:cubicBezTo>
                  <a:pt x="1303623" y="2436466"/>
                  <a:pt x="1263774" y="2482007"/>
                  <a:pt x="1263774" y="2527549"/>
                </a:cubicBezTo>
                <a:cubicBezTo>
                  <a:pt x="1252389" y="2538934"/>
                  <a:pt x="1241004" y="2561705"/>
                  <a:pt x="1229618" y="2595861"/>
                </a:cubicBezTo>
                <a:cubicBezTo>
                  <a:pt x="1218233" y="2641402"/>
                  <a:pt x="1212540" y="2675558"/>
                  <a:pt x="1212540" y="2698329"/>
                </a:cubicBezTo>
                <a:lnTo>
                  <a:pt x="1212540" y="2749563"/>
                </a:lnTo>
                <a:lnTo>
                  <a:pt x="1178384" y="3022811"/>
                </a:lnTo>
                <a:cubicBezTo>
                  <a:pt x="1166999" y="3125279"/>
                  <a:pt x="1155613" y="3187899"/>
                  <a:pt x="1144228" y="3210670"/>
                </a:cubicBezTo>
                <a:cubicBezTo>
                  <a:pt x="1132843" y="3233440"/>
                  <a:pt x="1127150" y="3244826"/>
                  <a:pt x="1127150" y="3244826"/>
                </a:cubicBezTo>
                <a:lnTo>
                  <a:pt x="1161306" y="3313138"/>
                </a:lnTo>
                <a:cubicBezTo>
                  <a:pt x="1161306" y="3313138"/>
                  <a:pt x="1155613" y="3318830"/>
                  <a:pt x="1144228" y="3330216"/>
                </a:cubicBezTo>
                <a:cubicBezTo>
                  <a:pt x="1132843" y="3352986"/>
                  <a:pt x="1110072" y="3375757"/>
                  <a:pt x="1075916" y="3398528"/>
                </a:cubicBezTo>
                <a:cubicBezTo>
                  <a:pt x="1064531" y="3421299"/>
                  <a:pt x="1047453" y="3438377"/>
                  <a:pt x="1024682" y="3449762"/>
                </a:cubicBezTo>
                <a:cubicBezTo>
                  <a:pt x="1001911" y="3472533"/>
                  <a:pt x="973448" y="3483918"/>
                  <a:pt x="939292" y="3483918"/>
                </a:cubicBezTo>
                <a:cubicBezTo>
                  <a:pt x="905136" y="3483918"/>
                  <a:pt x="888058" y="3455455"/>
                  <a:pt x="888058" y="3398528"/>
                </a:cubicBezTo>
                <a:lnTo>
                  <a:pt x="888058" y="3364372"/>
                </a:lnTo>
                <a:lnTo>
                  <a:pt x="888058" y="3244826"/>
                </a:lnTo>
                <a:cubicBezTo>
                  <a:pt x="888058" y="3210670"/>
                  <a:pt x="888058" y="3165128"/>
                  <a:pt x="888058" y="3108201"/>
                </a:cubicBezTo>
                <a:cubicBezTo>
                  <a:pt x="899443" y="3051275"/>
                  <a:pt x="905136" y="3017119"/>
                  <a:pt x="905136" y="3005733"/>
                </a:cubicBezTo>
                <a:lnTo>
                  <a:pt x="905136" y="2920343"/>
                </a:lnTo>
                <a:lnTo>
                  <a:pt x="922214" y="2869109"/>
                </a:lnTo>
                <a:cubicBezTo>
                  <a:pt x="922214" y="2857724"/>
                  <a:pt x="922214" y="2846338"/>
                  <a:pt x="922214" y="2834953"/>
                </a:cubicBezTo>
                <a:lnTo>
                  <a:pt x="922214" y="2766641"/>
                </a:lnTo>
                <a:cubicBezTo>
                  <a:pt x="922214" y="2755255"/>
                  <a:pt x="922214" y="2732485"/>
                  <a:pt x="922214" y="2698329"/>
                </a:cubicBezTo>
                <a:cubicBezTo>
                  <a:pt x="933599" y="2664173"/>
                  <a:pt x="939292" y="2635709"/>
                  <a:pt x="939292" y="2612939"/>
                </a:cubicBezTo>
                <a:cubicBezTo>
                  <a:pt x="939292" y="2578783"/>
                  <a:pt x="922214" y="2561705"/>
                  <a:pt x="888058" y="2561705"/>
                </a:cubicBezTo>
                <a:cubicBezTo>
                  <a:pt x="876672" y="2561705"/>
                  <a:pt x="865287" y="2561705"/>
                  <a:pt x="853902" y="2561705"/>
                </a:cubicBezTo>
                <a:lnTo>
                  <a:pt x="768512" y="2578783"/>
                </a:lnTo>
                <a:lnTo>
                  <a:pt x="717277" y="2578783"/>
                </a:lnTo>
                <a:lnTo>
                  <a:pt x="512341" y="2595861"/>
                </a:lnTo>
                <a:lnTo>
                  <a:pt x="444029" y="2595861"/>
                </a:lnTo>
                <a:lnTo>
                  <a:pt x="375717" y="2595861"/>
                </a:lnTo>
                <a:cubicBezTo>
                  <a:pt x="136625" y="2573090"/>
                  <a:pt x="17078" y="2464929"/>
                  <a:pt x="17078" y="2271378"/>
                </a:cubicBezTo>
                <a:lnTo>
                  <a:pt x="17078" y="2185988"/>
                </a:lnTo>
                <a:lnTo>
                  <a:pt x="0" y="2134754"/>
                </a:lnTo>
                <a:lnTo>
                  <a:pt x="0" y="2083520"/>
                </a:lnTo>
                <a:cubicBezTo>
                  <a:pt x="11386" y="2060749"/>
                  <a:pt x="17078" y="1992437"/>
                  <a:pt x="17078" y="1878583"/>
                </a:cubicBezTo>
                <a:cubicBezTo>
                  <a:pt x="17078" y="1457325"/>
                  <a:pt x="79698" y="1098687"/>
                  <a:pt x="204937" y="802668"/>
                </a:cubicBezTo>
                <a:cubicBezTo>
                  <a:pt x="227707" y="745741"/>
                  <a:pt x="239093" y="700200"/>
                  <a:pt x="239093" y="666044"/>
                </a:cubicBezTo>
                <a:cubicBezTo>
                  <a:pt x="239093" y="654658"/>
                  <a:pt x="233400" y="643273"/>
                  <a:pt x="222015" y="631888"/>
                </a:cubicBezTo>
                <a:lnTo>
                  <a:pt x="204937" y="614810"/>
                </a:lnTo>
                <a:cubicBezTo>
                  <a:pt x="204937" y="614810"/>
                  <a:pt x="204937" y="609117"/>
                  <a:pt x="204937" y="597731"/>
                </a:cubicBezTo>
                <a:cubicBezTo>
                  <a:pt x="204937" y="552190"/>
                  <a:pt x="222015" y="489571"/>
                  <a:pt x="256171" y="409873"/>
                </a:cubicBezTo>
                <a:cubicBezTo>
                  <a:pt x="256171" y="398488"/>
                  <a:pt x="267556" y="370024"/>
                  <a:pt x="290327" y="324483"/>
                </a:cubicBezTo>
                <a:cubicBezTo>
                  <a:pt x="301712" y="278942"/>
                  <a:pt x="313098" y="250478"/>
                  <a:pt x="324483" y="239093"/>
                </a:cubicBezTo>
                <a:lnTo>
                  <a:pt x="341561" y="222015"/>
                </a:lnTo>
                <a:lnTo>
                  <a:pt x="392795" y="187859"/>
                </a:lnTo>
                <a:cubicBezTo>
                  <a:pt x="540805" y="62620"/>
                  <a:pt x="660351" y="0"/>
                  <a:pt x="75143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2391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116">
        <p15:prstTrans prst="pageCurlDouble"/>
      </p:transition>
    </mc:Choice>
    <mc:Fallback xmlns="">
      <p:transition spd="slow" advTm="311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31" y="246408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4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UIView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animation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03793" y="1753754"/>
            <a:ext cx="10556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给</a:t>
            </a:r>
            <a:r>
              <a:rPr lang="en-US" altLang="zh-CN" sz="2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3</a:t>
            </a:r>
            <a:r>
              <a:rPr lang="zh-CN" altLang="en-US" sz="2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个评价按钮的堆叠视图添加一个从无到有的“放大”动画</a:t>
            </a:r>
            <a:endParaRPr lang="zh-CN" altLang="en-US" sz="2400" dirty="0" smtClean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2576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31" y="246408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动画步骤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79409" y="1770828"/>
            <a:ext cx="3814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首帧：</a:t>
            </a:r>
            <a:r>
              <a:rPr lang="en-US" altLang="zh-CN" sz="2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0</a:t>
            </a:r>
            <a:r>
              <a:rPr lang="zh-CN" altLang="en-US" sz="2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（不可见）</a:t>
            </a:r>
          </a:p>
          <a:p>
            <a:r>
              <a:rPr lang="zh-CN" altLang="en-US" sz="2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尾帧：正常大小</a:t>
            </a:r>
            <a:endParaRPr lang="zh-CN" altLang="en-US" sz="2400" dirty="0" smtClean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52490" y="2941260"/>
            <a:ext cx="6413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如何变动视图尺寸呢？</a:t>
            </a:r>
          </a:p>
          <a:p>
            <a:endParaRPr lang="zh-CN" altLang="en-US" sz="2400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2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transform</a:t>
            </a:r>
            <a:r>
              <a:rPr lang="zh-CN" altLang="en-US" sz="2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函数集 </a:t>
            </a:r>
            <a:r>
              <a:rPr lang="en-US" altLang="zh-CN" sz="2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–</a:t>
            </a:r>
            <a:r>
              <a:rPr lang="zh-CN" altLang="en-US" sz="2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缩放、旋转和移动视图</a:t>
            </a:r>
            <a:endParaRPr lang="zh-CN" altLang="en-US" sz="2400" dirty="0" smtClean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79408" y="4481024"/>
            <a:ext cx="71914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CGAffineTransformMakeScale</a:t>
            </a:r>
            <a:r>
              <a:rPr lang="en-US" altLang="zh-CN" sz="2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(</a:t>
            </a:r>
            <a:r>
              <a:rPr lang="en-US" altLang="zh-CN" sz="2400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sx</a:t>
            </a:r>
            <a:r>
              <a:rPr lang="zh-CN" altLang="en-US" sz="2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，</a:t>
            </a:r>
            <a:r>
              <a:rPr lang="en-US" altLang="zh-CN" sz="2400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sy</a:t>
            </a:r>
            <a:r>
              <a:rPr lang="en-US" altLang="zh-CN" sz="2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)</a:t>
            </a:r>
            <a:endParaRPr lang="zh-CN" altLang="en-US" sz="2400" dirty="0" smtClean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2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仿射变换之</a:t>
            </a:r>
            <a:r>
              <a:rPr lang="en-US" altLang="zh-CN" sz="2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-</a:t>
            </a:r>
            <a:r>
              <a:rPr lang="zh-CN" altLang="en-US" sz="2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范围缩放</a:t>
            </a:r>
          </a:p>
          <a:p>
            <a:endParaRPr lang="zh-CN" altLang="en-US" sz="2400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2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设置一个视图对象的</a:t>
            </a:r>
            <a:r>
              <a:rPr lang="en-US" altLang="zh-CN" sz="2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transform</a:t>
            </a:r>
            <a:r>
              <a:rPr lang="zh-CN" altLang="en-US" sz="2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属性设置为变换后的值 </a:t>
            </a:r>
            <a:endParaRPr lang="zh-CN" altLang="en-US" sz="2400" dirty="0" smtClean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29433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75">
        <p15:prstTrans prst="pageCurlDouble"/>
      </p:transition>
    </mc:Choice>
    <mc:Fallback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设置堆叠视图动画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76353" y="1753754"/>
            <a:ext cx="10556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将之与控制器关联：</a:t>
            </a:r>
          </a:p>
          <a:p>
            <a:r>
              <a:rPr lang="en-US" altLang="zh-CN" sz="2000" dirty="0"/>
              <a:t>@</a:t>
            </a:r>
            <a:r>
              <a:rPr lang="en-US" altLang="zh-CN" sz="2000" dirty="0" err="1"/>
              <a:t>IBOutlet</a:t>
            </a:r>
            <a:r>
              <a:rPr lang="en-US" altLang="zh-CN" sz="2000" dirty="0"/>
              <a:t> weak </a:t>
            </a:r>
            <a:r>
              <a:rPr lang="en-US" altLang="zh-CN" sz="2000" dirty="0" err="1"/>
              <a:t>var</a:t>
            </a:r>
            <a:r>
              <a:rPr lang="en-US" altLang="zh-CN" sz="2000" dirty="0"/>
              <a:t> </a:t>
            </a:r>
            <a:r>
              <a:rPr lang="en-US" altLang="zh-CN" sz="2000" dirty="0" err="1"/>
              <a:t>ratingStackView</a:t>
            </a:r>
            <a:r>
              <a:rPr lang="en-US" altLang="zh-CN" sz="2000" dirty="0"/>
              <a:t>: </a:t>
            </a:r>
            <a:r>
              <a:rPr lang="en-US" altLang="zh-CN" sz="2000" dirty="0" err="1"/>
              <a:t>UIStackView</a:t>
            </a:r>
            <a:r>
              <a:rPr lang="en-US" altLang="zh-CN" sz="2000" dirty="0"/>
              <a:t>!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3" y="2704762"/>
            <a:ext cx="11971017" cy="240552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35569" y="5230296"/>
            <a:ext cx="10556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设置变形属性，在</a:t>
            </a:r>
            <a:r>
              <a:rPr lang="en-US" altLang="zh-CN" sz="28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viewDidLoad</a:t>
            </a:r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里加：</a:t>
            </a:r>
          </a:p>
          <a:p>
            <a:r>
              <a:rPr lang="en-US" altLang="zh-CN" sz="2000" dirty="0" err="1"/>
              <a:t>ratingStackView.transform</a:t>
            </a:r>
            <a:r>
              <a:rPr lang="en-US" altLang="zh-CN" sz="2000" dirty="0"/>
              <a:t> = </a:t>
            </a:r>
            <a:r>
              <a:rPr lang="en-US" altLang="zh-CN" sz="2000" dirty="0" err="1"/>
              <a:t>CGAffineTransformMakeScale</a:t>
            </a:r>
            <a:r>
              <a:rPr lang="en-US" altLang="zh-CN" sz="2000" dirty="0"/>
              <a:t>(0, 0)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4792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设置动画启动时机及时长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8650" y="1753754"/>
            <a:ext cx="105564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选择在 当视图每一次显示完毕的时候，即在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viewDidAppear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加入：</a:t>
            </a:r>
          </a:p>
          <a:p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err="1"/>
              <a:t>UIView.animateWithDuration</a:t>
            </a:r>
            <a:r>
              <a:rPr lang="en-US" altLang="zh-CN" sz="2000" dirty="0"/>
              <a:t>(0.3, animations: {</a:t>
            </a:r>
          </a:p>
          <a:p>
            <a:r>
              <a:rPr lang="en-US" altLang="zh-CN" sz="2000" dirty="0"/>
              <a:t>            </a:t>
            </a:r>
            <a:r>
              <a:rPr lang="en-US" altLang="zh-CN" sz="2000" dirty="0" err="1"/>
              <a:t>self.ratingStackView.transform</a:t>
            </a:r>
            <a:r>
              <a:rPr lang="en-US" altLang="zh-CN" sz="2000" dirty="0"/>
              <a:t> = </a:t>
            </a:r>
            <a:r>
              <a:rPr lang="en-US" altLang="zh-CN" sz="2000" dirty="0" err="1"/>
              <a:t>CGAffineTransformIdentity</a:t>
            </a:r>
            <a:endParaRPr lang="en-US" altLang="zh-CN" sz="2000" dirty="0"/>
          </a:p>
          <a:p>
            <a:r>
              <a:rPr lang="en-US" altLang="zh-CN" sz="2000" dirty="0" smtClean="0"/>
              <a:t>}, </a:t>
            </a:r>
            <a:r>
              <a:rPr lang="en-US" altLang="zh-CN" sz="2000" dirty="0"/>
              <a:t>completion: nil)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2181" y="3346935"/>
            <a:ext cx="105564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000" dirty="0"/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动画时长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0.3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秒，</a:t>
            </a: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内容是 从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尺寸到原始大小（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CGAffineTransformIdentity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56" y="19157"/>
            <a:ext cx="38704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545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75">
        <p15:prstTrans prst="pageCurlDouble"/>
      </p:transition>
    </mc:Choice>
    <mc:Fallback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Spring</a:t>
              </a: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animation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584404" y="891184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iOS7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开始有的，更酷的一种动画效果。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84404" y="3757700"/>
            <a:ext cx="1004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Damping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：达到尾帧之前的震荡摆动效果时间</a:t>
            </a:r>
          </a:p>
          <a:p>
            <a:r>
              <a:rPr lang="en-US" altLang="zh-CN" dirty="0" err="1" smtClean="0"/>
              <a:t>initialSpringVelocity</a:t>
            </a:r>
            <a:r>
              <a:rPr lang="zh-CN" altLang="en-US" dirty="0" smtClean="0"/>
              <a:t>：</a:t>
            </a:r>
            <a:r>
              <a:rPr lang="zh-CN" altLang="en-US" dirty="0" smtClean="0"/>
              <a:t>初始速度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84404" y="1862777"/>
            <a:ext cx="100450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把动画方法替换成：</a:t>
            </a:r>
            <a:endParaRPr lang="zh-CN" altLang="en-US" dirty="0" smtClean="0"/>
          </a:p>
          <a:p>
            <a:r>
              <a:rPr lang="en-US" altLang="zh-CN" dirty="0" err="1" smtClean="0"/>
              <a:t>UIView.animateWithDuration</a:t>
            </a:r>
            <a:r>
              <a:rPr lang="en-US" altLang="zh-CN" dirty="0" smtClean="0"/>
              <a:t>(0.3</a:t>
            </a:r>
            <a:r>
              <a:rPr lang="en-US" altLang="zh-CN" dirty="0"/>
              <a:t>, delay: 0, </a:t>
            </a:r>
            <a:r>
              <a:rPr lang="en-US" altLang="zh-CN" dirty="0" err="1"/>
              <a:t>usingSpringWithDamping</a:t>
            </a:r>
            <a:r>
              <a:rPr lang="en-US" altLang="zh-CN" dirty="0"/>
              <a:t>: 0.3, </a:t>
            </a:r>
            <a:r>
              <a:rPr lang="en-US" altLang="zh-CN" dirty="0" err="1"/>
              <a:t>initialSpringVelocity</a:t>
            </a:r>
            <a:r>
              <a:rPr lang="en-US" altLang="zh-CN" dirty="0"/>
              <a:t>: 0.5, options: [], animations: {</a:t>
            </a:r>
          </a:p>
          <a:p>
            <a:r>
              <a:rPr lang="en-US" altLang="zh-CN" dirty="0"/>
              <a:t>            </a:t>
            </a:r>
            <a:r>
              <a:rPr lang="en-US" altLang="zh-CN" dirty="0" err="1"/>
              <a:t>self.ratingStackView.transform</a:t>
            </a:r>
            <a:r>
              <a:rPr lang="en-US" altLang="zh-CN" dirty="0"/>
              <a:t> = </a:t>
            </a:r>
            <a:r>
              <a:rPr lang="en-US" altLang="zh-CN" dirty="0" err="1"/>
              <a:t>CGAffineTransformIdentity</a:t>
            </a:r>
            <a:endParaRPr lang="en-US" altLang="zh-CN" dirty="0"/>
          </a:p>
          <a:p>
            <a:r>
              <a:rPr lang="en-US" altLang="zh-CN" dirty="0"/>
              <a:t>            }, completion: nil)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73954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61">
        <p15:prstTrans prst="pageCurlDouble"/>
      </p:transition>
    </mc:Choice>
    <mc:Fallback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68096" y="2072641"/>
            <a:ext cx="10253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中创建精致的动画效果不需要写复杂的代码。</a:t>
            </a: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你只需要知道一个简单的方法即可， 它位于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UIView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类中：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75360" y="3108961"/>
            <a:ext cx="10253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UIView.animateWithDuration</a:t>
            </a:r>
            <a:r>
              <a:rPr lang="en-US" altLang="zh-CN" sz="20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(1.0,</a:t>
            </a:r>
            <a:r>
              <a:rPr lang="zh-CN" altLang="en-US" sz="20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animations)</a:t>
            </a:r>
            <a:endParaRPr lang="zh-CN" altLang="en-US" sz="2000" b="1" dirty="0" smtClea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80288" y="3974593"/>
            <a:ext cx="10253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这个方法有若干变量，可提供额外的配置和特性。</a:t>
            </a: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这是每一个视图动画的基础。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80288" y="6115831"/>
            <a:ext cx="10253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起始工程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上一章完成版</a:t>
            </a:r>
          </a:p>
        </p:txBody>
      </p:sp>
    </p:spTree>
    <p:extLst>
      <p:ext uri="{BB962C8B-B14F-4D97-AF65-F5344CB8AC3E}">
        <p14:creationId xmlns:p14="http://schemas.microsoft.com/office/powerpoint/2010/main" val="27845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冉冉升起动画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584404" y="891184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CGAffineTransformMakeTranslation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x,y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25908" y="2402692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ratingStackView.transform</a:t>
            </a:r>
            <a:r>
              <a:rPr lang="en-US" altLang="zh-CN" dirty="0"/>
              <a:t> = </a:t>
            </a:r>
            <a:r>
              <a:rPr lang="en-US" altLang="zh-CN" dirty="0" err="1"/>
              <a:t>CGAffineTransformMakeTranslation</a:t>
            </a:r>
            <a:r>
              <a:rPr lang="en-US" altLang="zh-CN" dirty="0"/>
              <a:t>(0, 500)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84404" y="1545352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此转换可以用来变动视图位置。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84404" y="3135908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从屏幕底部弹出到堆叠视图的原始位置。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686" y="161584"/>
            <a:ext cx="3557670" cy="629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637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61">
        <p15:prstTrans prst="pageCurlDouble"/>
      </p:transition>
    </mc:Choice>
    <mc:Fallback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  <p:bldP spid="11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变换效果组合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584404" y="891185"/>
            <a:ext cx="6169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变换可以组合。</a:t>
            </a:r>
          </a:p>
          <a:p>
            <a:r>
              <a:rPr lang="en-US" altLang="zh-CN" dirty="0" err="1" smtClean="0"/>
              <a:t>CGAffineTransformConcat</a:t>
            </a:r>
            <a:r>
              <a:rPr lang="en-US" altLang="zh-CN" dirty="0" smtClean="0"/>
              <a:t>(transform1, transform2)</a:t>
            </a:r>
            <a:endParaRPr lang="en-US" altLang="zh-CN" dirty="0"/>
          </a:p>
          <a:p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81407" y="2024381"/>
            <a:ext cx="100450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let scale = </a:t>
            </a:r>
            <a:r>
              <a:rPr lang="en-US" altLang="zh-CN" dirty="0" err="1"/>
              <a:t>CGAffineTransformMakeScale</a:t>
            </a:r>
            <a:r>
              <a:rPr lang="en-US" altLang="zh-CN" dirty="0"/>
              <a:t>(0, 0)</a:t>
            </a:r>
          </a:p>
          <a:p>
            <a:r>
              <a:rPr lang="en-US" altLang="zh-CN" dirty="0" smtClean="0"/>
              <a:t>let </a:t>
            </a:r>
            <a:r>
              <a:rPr lang="en-US" altLang="zh-CN" dirty="0"/>
              <a:t>translate = </a:t>
            </a:r>
            <a:r>
              <a:rPr lang="en-US" altLang="zh-CN" dirty="0" err="1"/>
              <a:t>CGAffineTransformMakeTranslation</a:t>
            </a:r>
            <a:r>
              <a:rPr lang="en-US" altLang="zh-CN" dirty="0"/>
              <a:t>(0, 500)</a:t>
            </a:r>
          </a:p>
          <a:p>
            <a:endParaRPr lang="zh-CN" altLang="en-US" dirty="0" smtClean="0"/>
          </a:p>
          <a:p>
            <a:r>
              <a:rPr lang="de-DE" altLang="zh-CN" dirty="0" err="1" smtClean="0"/>
              <a:t>ratingStackView.transform</a:t>
            </a:r>
            <a:r>
              <a:rPr lang="de-DE" altLang="zh-CN" dirty="0" smtClean="0"/>
              <a:t> </a:t>
            </a:r>
            <a:r>
              <a:rPr lang="de-DE" altLang="zh-CN" dirty="0"/>
              <a:t>= </a:t>
            </a:r>
            <a:r>
              <a:rPr lang="en-US" altLang="zh-CN" dirty="0" err="1"/>
              <a:t>CGAffineTransformConcat</a:t>
            </a:r>
            <a:r>
              <a:rPr lang="en-US" altLang="zh-CN" dirty="0"/>
              <a:t>(scale, translate)</a:t>
            </a:r>
          </a:p>
          <a:p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3086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61">
        <p15:prstTrans prst="pageCurlDouble"/>
      </p:transition>
    </mc:Choice>
    <mc:Fallback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反向转场和传值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94128" y="369172"/>
            <a:ext cx="78232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0" dirty="0" smtClean="0">
                <a:solidFill>
                  <a:schemeClr val="bg1"/>
                </a:solidFill>
                <a:latin typeface="STXingkai" charset="0"/>
                <a:ea typeface="STXingkai" charset="0"/>
                <a:cs typeface="STXingkai" charset="0"/>
              </a:rPr>
              <a:t>5</a:t>
            </a:r>
            <a:endParaRPr lang="zh-CN" altLang="en-US" sz="30000" dirty="0">
              <a:solidFill>
                <a:schemeClr val="bg1"/>
              </a:solidFill>
              <a:latin typeface="STXingkai" charset="0"/>
              <a:ea typeface="STXingkai" charset="0"/>
              <a:cs typeface="STXingka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708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3116">
        <p15:prstTrans prst="pageCurlDouble"/>
      </p:transition>
    </mc:Choice>
    <mc:Fallback>
      <p:transition spd="slow" advTm="311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反向转场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584404" y="891185"/>
            <a:ext cx="8120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稍早前我们用反向转场，但用户点击关闭按钮时，手工建立了一个“返回”。</a:t>
            </a:r>
          </a:p>
          <a:p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那按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个评价按钮呢？</a:t>
            </a: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如何把评价回传，让详情页更新评价图？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04800" y="2542959"/>
            <a:ext cx="1154582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以下基础步骤：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sz="28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在评论</a:t>
            </a:r>
            <a:r>
              <a:rPr lang="en-US" altLang="zh-CN" sz="28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VC</a:t>
            </a:r>
            <a:r>
              <a:rPr lang="zh-CN" altLang="en-US" sz="28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中加一个</a:t>
            </a:r>
            <a:r>
              <a:rPr lang="en-US" altLang="zh-CN" sz="28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action</a:t>
            </a:r>
            <a:r>
              <a:rPr lang="zh-CN" altLang="en-US" sz="28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方法，任一个评价（好中差）按钮点击时会被触发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sz="28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在这个方法中，检测是哪一个按钮的点击，保存相应的评价到属性中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8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close</a:t>
            </a:r>
            <a:r>
              <a:rPr lang="zh-CN" altLang="en-US" sz="28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关闭按钮</a:t>
            </a:r>
            <a:r>
              <a:rPr lang="en-US" altLang="zh-CN" sz="28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action</a:t>
            </a:r>
            <a:r>
              <a:rPr lang="zh-CN" altLang="en-US" sz="28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方法会被触发，我们通过转场参数</a:t>
            </a:r>
            <a:r>
              <a:rPr lang="en-US" altLang="zh-CN" sz="2800" b="1" dirty="0" err="1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UIStoryboardSegue</a:t>
            </a:r>
            <a:r>
              <a:rPr lang="zh-CN" altLang="en-US" sz="28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对象获取源控制器，返回评价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sz="28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接着更新详情页的评价按钮图片</a:t>
            </a:r>
          </a:p>
          <a:p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33872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61">
        <p15:prstTrans prst="pageCurlDouble"/>
      </p:transition>
    </mc:Choice>
    <mc:Fallback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模型更新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584404" y="891185"/>
            <a:ext cx="8120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增加了评价图的属性，先变更餐馆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err="1" smtClean="0"/>
              <a:t>Restaurant.swift</a:t>
            </a:r>
            <a:r>
              <a:rPr lang="zh-CN" altLang="en-US" dirty="0" smtClean="0"/>
              <a:t>中加入：</a:t>
            </a:r>
          </a:p>
          <a:p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84404" y="2024381"/>
            <a:ext cx="1154582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struct</a:t>
            </a:r>
            <a:r>
              <a:rPr lang="en-US" altLang="zh-CN" dirty="0"/>
              <a:t> Restaurant {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var</a:t>
            </a:r>
            <a:r>
              <a:rPr lang="en-US" altLang="zh-CN" dirty="0"/>
              <a:t> name: String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var</a:t>
            </a:r>
            <a:r>
              <a:rPr lang="en-US" altLang="zh-CN" dirty="0"/>
              <a:t> type: String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var</a:t>
            </a:r>
            <a:r>
              <a:rPr lang="en-US" altLang="zh-CN" dirty="0"/>
              <a:t> location: String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var</a:t>
            </a:r>
            <a:r>
              <a:rPr lang="en-US" altLang="zh-CN" dirty="0"/>
              <a:t> image: String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isVisited</a:t>
            </a:r>
            <a:r>
              <a:rPr lang="en-US" altLang="zh-CN" dirty="0"/>
              <a:t>: </a:t>
            </a:r>
            <a:r>
              <a:rPr lang="en-US" altLang="zh-CN" dirty="0" err="1"/>
              <a:t>Bool</a:t>
            </a:r>
            <a:endParaRPr lang="en-US" altLang="zh-CN" dirty="0"/>
          </a:p>
          <a:p>
            <a:r>
              <a:rPr lang="nb-NO" altLang="zh-CN" dirty="0"/>
              <a:t>    </a:t>
            </a:r>
            <a:r>
              <a:rPr lang="nb-NO" altLang="zh-CN" b="1" dirty="0"/>
              <a:t>var </a:t>
            </a:r>
            <a:r>
              <a:rPr lang="nb-NO" altLang="zh-CN" b="1" dirty="0" err="1"/>
              <a:t>rating</a:t>
            </a:r>
            <a:r>
              <a:rPr lang="nb-NO" altLang="zh-CN" b="1" dirty="0"/>
              <a:t> = ""</a:t>
            </a:r>
          </a:p>
          <a:p>
            <a:r>
              <a:rPr lang="de-DE" altLang="zh-CN" dirty="0"/>
              <a:t>    </a:t>
            </a:r>
          </a:p>
          <a:p>
            <a:r>
              <a:rPr lang="de-DE" altLang="zh-CN" dirty="0"/>
              <a:t>    </a:t>
            </a:r>
            <a:r>
              <a:rPr lang="de-DE" altLang="zh-CN" b="1" dirty="0" err="1"/>
              <a:t>init</a:t>
            </a:r>
            <a:r>
              <a:rPr lang="de-DE" altLang="zh-CN" b="1" dirty="0"/>
              <a:t>(</a:t>
            </a:r>
            <a:r>
              <a:rPr lang="de-DE" altLang="zh-CN" b="1" dirty="0" err="1"/>
              <a:t>name</a:t>
            </a:r>
            <a:r>
              <a:rPr lang="de-DE" altLang="zh-CN" b="1" dirty="0"/>
              <a:t>: String, type: String, </a:t>
            </a:r>
            <a:r>
              <a:rPr lang="de-DE" altLang="zh-CN" b="1" dirty="0" err="1"/>
              <a:t>location</a:t>
            </a:r>
            <a:r>
              <a:rPr lang="de-DE" altLang="zh-CN" b="1" dirty="0"/>
              <a:t>: String, </a:t>
            </a:r>
            <a:r>
              <a:rPr lang="de-DE" altLang="zh-CN" b="1" dirty="0" err="1"/>
              <a:t>image</a:t>
            </a:r>
            <a:r>
              <a:rPr lang="de-DE" altLang="zh-CN" b="1" dirty="0"/>
              <a:t>: String, </a:t>
            </a:r>
            <a:r>
              <a:rPr lang="de-DE" altLang="zh-CN" b="1" dirty="0" err="1"/>
              <a:t>isVisited</a:t>
            </a:r>
            <a:r>
              <a:rPr lang="de-DE" altLang="zh-CN" b="1" dirty="0"/>
              <a:t>: </a:t>
            </a:r>
            <a:r>
              <a:rPr lang="de-DE" altLang="zh-CN" b="1" dirty="0" err="1"/>
              <a:t>Bool</a:t>
            </a:r>
            <a:r>
              <a:rPr lang="de-DE" altLang="zh-CN" b="1" dirty="0"/>
              <a:t>) {</a:t>
            </a:r>
          </a:p>
          <a:p>
            <a:r>
              <a:rPr lang="de-DE" altLang="zh-CN" b="1" dirty="0"/>
              <a:t>        </a:t>
            </a:r>
            <a:r>
              <a:rPr lang="de-DE" altLang="zh-CN" b="1" dirty="0" err="1"/>
              <a:t>self.name</a:t>
            </a:r>
            <a:r>
              <a:rPr lang="de-DE" altLang="zh-CN" b="1" dirty="0"/>
              <a:t> = </a:t>
            </a:r>
            <a:r>
              <a:rPr lang="de-DE" altLang="zh-CN" b="1" dirty="0" err="1"/>
              <a:t>name</a:t>
            </a:r>
            <a:endParaRPr lang="de-DE" altLang="zh-CN" b="1" dirty="0"/>
          </a:p>
          <a:p>
            <a:r>
              <a:rPr lang="de-DE" altLang="zh-CN" b="1" dirty="0"/>
              <a:t>        </a:t>
            </a:r>
            <a:r>
              <a:rPr lang="de-DE" altLang="zh-CN" b="1" dirty="0" err="1"/>
              <a:t>self.type</a:t>
            </a:r>
            <a:r>
              <a:rPr lang="de-DE" altLang="zh-CN" b="1" dirty="0"/>
              <a:t> = type</a:t>
            </a:r>
          </a:p>
          <a:p>
            <a:r>
              <a:rPr lang="de-DE" altLang="zh-CN" b="1" dirty="0"/>
              <a:t>        </a:t>
            </a:r>
            <a:r>
              <a:rPr lang="de-DE" altLang="zh-CN" b="1" dirty="0" err="1"/>
              <a:t>self.location</a:t>
            </a:r>
            <a:r>
              <a:rPr lang="de-DE" altLang="zh-CN" b="1" dirty="0"/>
              <a:t> = </a:t>
            </a:r>
            <a:r>
              <a:rPr lang="de-DE" altLang="zh-CN" b="1" dirty="0" err="1"/>
              <a:t>location</a:t>
            </a:r>
            <a:endParaRPr lang="de-DE" altLang="zh-CN" b="1" dirty="0"/>
          </a:p>
          <a:p>
            <a:r>
              <a:rPr lang="de-DE" altLang="zh-CN" b="1" dirty="0"/>
              <a:t>        </a:t>
            </a:r>
            <a:r>
              <a:rPr lang="de-DE" altLang="zh-CN" b="1" dirty="0" err="1"/>
              <a:t>self.image</a:t>
            </a:r>
            <a:r>
              <a:rPr lang="de-DE" altLang="zh-CN" b="1" dirty="0"/>
              <a:t> = </a:t>
            </a:r>
            <a:r>
              <a:rPr lang="de-DE" altLang="zh-CN" b="1" dirty="0" err="1"/>
              <a:t>image</a:t>
            </a:r>
            <a:endParaRPr lang="de-DE" altLang="zh-CN" b="1" dirty="0"/>
          </a:p>
          <a:p>
            <a:r>
              <a:rPr lang="de-DE" altLang="zh-CN" b="1" dirty="0"/>
              <a:t>        </a:t>
            </a:r>
            <a:r>
              <a:rPr lang="de-DE" altLang="zh-CN" b="1" dirty="0" err="1"/>
              <a:t>self.isVisited</a:t>
            </a:r>
            <a:r>
              <a:rPr lang="de-DE" altLang="zh-CN" b="1" dirty="0"/>
              <a:t> = </a:t>
            </a:r>
            <a:r>
              <a:rPr lang="de-DE" altLang="zh-CN" b="1" dirty="0" err="1"/>
              <a:t>isVisited</a:t>
            </a:r>
            <a:endParaRPr lang="de-DE" altLang="zh-CN" b="1" dirty="0"/>
          </a:p>
          <a:p>
            <a:r>
              <a:rPr lang="de-DE" altLang="zh-CN" b="1" dirty="0"/>
              <a:t>    }</a:t>
            </a:r>
          </a:p>
          <a:p>
            <a:r>
              <a:rPr lang="de-DE" altLang="zh-CN" dirty="0" smtClean="0"/>
              <a:t>}</a:t>
            </a:r>
            <a:endParaRPr lang="zh-CN" altLang="en-US" dirty="0" smtClean="0"/>
          </a:p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为了不影响之前的餐馆数据实例，加上构造器函数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81641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61">
        <p15:prstTrans prst="pageCurlDouble"/>
      </p:transition>
    </mc:Choice>
    <mc:Fallback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6" y="1300856"/>
            <a:ext cx="12111208" cy="2880999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新建评价按钮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Action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584404" y="891185"/>
            <a:ext cx="8120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把任一个评价按钮与控制器关联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outlet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，命名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ratingBtnTapped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693" y="3219195"/>
            <a:ext cx="1829849" cy="96266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65434" y="4314571"/>
            <a:ext cx="8120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outlet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前的小圆圈，拖到其他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个评价按钮。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48" y="4816619"/>
            <a:ext cx="8071200" cy="191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1498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61">
        <p15:prstTrans prst="pageCurlDouble"/>
      </p:transition>
    </mc:Choice>
    <mc:Fallback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72" y="1377350"/>
            <a:ext cx="10143236" cy="3440236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区分评价按钮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584404" y="891185"/>
            <a:ext cx="8120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可以给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设定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tag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（标记）来进行区分。分别为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17409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61">
        <p15:prstTrans prst="pageCurlDouble"/>
      </p:transition>
    </mc:Choice>
    <mc:Fallback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33" y="1227579"/>
            <a:ext cx="9698875" cy="5655077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定义反向转场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id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584404" y="891185"/>
            <a:ext cx="8120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将反向转场的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identifier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命名为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unwindToDetailView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以便在代码中使用。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41213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61">
        <p15:prstTrans prst="pageCurlDouble"/>
      </p:transition>
    </mc:Choice>
    <mc:Fallback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保存评价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584404" y="891185"/>
            <a:ext cx="8120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在评价控制器</a:t>
            </a:r>
            <a:r>
              <a:rPr lang="en-US" altLang="zh-CN" dirty="0" err="1" smtClean="0"/>
              <a:t>ReviewViewController.swift</a:t>
            </a:r>
            <a:r>
              <a:rPr lang="zh-CN" altLang="en-US" dirty="0" smtClean="0"/>
              <a:t> 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中添加一个评价变量：</a:t>
            </a:r>
          </a:p>
          <a:p>
            <a:r>
              <a:rPr lang="en-US" altLang="zh-CN" dirty="0" err="1"/>
              <a:t>var</a:t>
            </a:r>
            <a:r>
              <a:rPr lang="en-US" altLang="zh-CN" dirty="0"/>
              <a:t> rating :String?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547828" y="1905675"/>
            <a:ext cx="81204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 err="1" smtClean="0"/>
              <a:t>ratingBtnTapped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这个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Action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中判断按钮，保存不同的评价值。</a:t>
            </a: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de-DE" altLang="zh-CN" dirty="0" err="1" smtClean="0"/>
              <a:t>performSegueWithIdentifier</a:t>
            </a:r>
            <a:r>
              <a:rPr lang="zh-CN" altLang="en-US" dirty="0" smtClean="0"/>
              <a:t>方法进行反向转场。</a:t>
            </a:r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/>
              <a:t>@</a:t>
            </a:r>
            <a:r>
              <a:rPr lang="en-US" altLang="zh-CN" dirty="0" err="1"/>
              <a:t>IBAction</a:t>
            </a:r>
            <a:r>
              <a:rPr lang="en-US" altLang="zh-CN" dirty="0"/>
              <a:t> </a:t>
            </a:r>
            <a:r>
              <a:rPr lang="en-US" altLang="zh-CN" dirty="0" err="1"/>
              <a:t>func</a:t>
            </a:r>
            <a:r>
              <a:rPr lang="en-US" altLang="zh-CN" dirty="0"/>
              <a:t> </a:t>
            </a:r>
            <a:r>
              <a:rPr lang="en-US" altLang="zh-CN" dirty="0" err="1"/>
              <a:t>ratingBtnTapped</a:t>
            </a:r>
            <a:r>
              <a:rPr lang="en-US" altLang="zh-CN" dirty="0"/>
              <a:t>(sender: </a:t>
            </a:r>
            <a:r>
              <a:rPr lang="en-US" altLang="zh-CN" dirty="0" err="1"/>
              <a:t>UIButton</a:t>
            </a:r>
            <a:r>
              <a:rPr lang="en-US" altLang="zh-CN" dirty="0"/>
              <a:t>) {</a:t>
            </a:r>
          </a:p>
          <a:p>
            <a:r>
              <a:rPr lang="en-US" altLang="zh-CN" dirty="0"/>
              <a:t>        switch </a:t>
            </a:r>
            <a:r>
              <a:rPr lang="en-US" altLang="zh-CN" dirty="0" err="1"/>
              <a:t>sender.tag</a:t>
            </a:r>
            <a:r>
              <a:rPr lang="en-US" altLang="zh-CN" dirty="0"/>
              <a:t> {</a:t>
            </a:r>
          </a:p>
          <a:p>
            <a:r>
              <a:rPr lang="en-US" altLang="zh-CN" dirty="0"/>
              <a:t>        case 100: </a:t>
            </a:r>
            <a:r>
              <a:rPr lang="en-US" altLang="zh-CN" dirty="0" smtClean="0"/>
              <a:t>rating </a:t>
            </a:r>
            <a:r>
              <a:rPr lang="en-US" altLang="zh-CN" dirty="0"/>
              <a:t>= "dislike"</a:t>
            </a:r>
          </a:p>
          <a:p>
            <a:r>
              <a:rPr lang="en-US" altLang="zh-CN" dirty="0"/>
              <a:t>        case 200: </a:t>
            </a:r>
            <a:r>
              <a:rPr lang="en-US" altLang="zh-CN" dirty="0" smtClean="0"/>
              <a:t>rating </a:t>
            </a:r>
            <a:r>
              <a:rPr lang="en-US" altLang="zh-CN" dirty="0"/>
              <a:t>= "good"</a:t>
            </a:r>
          </a:p>
          <a:p>
            <a:r>
              <a:rPr lang="en-US" altLang="zh-CN" dirty="0"/>
              <a:t>        case 300: </a:t>
            </a:r>
            <a:r>
              <a:rPr lang="en-US" altLang="zh-CN" dirty="0" smtClean="0"/>
              <a:t>rating </a:t>
            </a:r>
            <a:r>
              <a:rPr lang="en-US" altLang="zh-CN" dirty="0"/>
              <a:t>= "great"</a:t>
            </a:r>
          </a:p>
          <a:p>
            <a:r>
              <a:rPr lang="en-US" altLang="zh-CN" dirty="0"/>
              <a:t>        default: break</a:t>
            </a:r>
          </a:p>
          <a:p>
            <a:r>
              <a:rPr lang="de-DE" altLang="zh-CN" dirty="0"/>
              <a:t>        }</a:t>
            </a:r>
          </a:p>
          <a:p>
            <a:r>
              <a:rPr lang="de-DE" altLang="zh-CN" dirty="0"/>
              <a:t>        </a:t>
            </a:r>
          </a:p>
          <a:p>
            <a:r>
              <a:rPr lang="de-DE" altLang="zh-CN" dirty="0"/>
              <a:t>        </a:t>
            </a:r>
            <a:r>
              <a:rPr lang="de-DE" altLang="zh-CN" dirty="0" err="1"/>
              <a:t>performSegueWithIdentifier</a:t>
            </a:r>
            <a:r>
              <a:rPr lang="de-DE" altLang="zh-CN" dirty="0"/>
              <a:t>("</a:t>
            </a:r>
            <a:r>
              <a:rPr lang="de-DE" altLang="zh-CN" dirty="0" err="1"/>
              <a:t>unwindToDetailView</a:t>
            </a:r>
            <a:r>
              <a:rPr lang="de-DE" altLang="zh-CN" dirty="0"/>
              <a:t>", </a:t>
            </a:r>
            <a:r>
              <a:rPr lang="de-DE" altLang="zh-CN" dirty="0" err="1"/>
              <a:t>sender</a:t>
            </a:r>
            <a:r>
              <a:rPr lang="de-DE" altLang="zh-CN" dirty="0"/>
              <a:t>: </a:t>
            </a:r>
            <a:r>
              <a:rPr lang="de-DE" altLang="zh-CN" dirty="0" err="1"/>
              <a:t>sender</a:t>
            </a:r>
            <a:r>
              <a:rPr lang="de-DE" altLang="zh-CN" dirty="0"/>
              <a:t>)</a:t>
            </a:r>
          </a:p>
          <a:p>
            <a:r>
              <a:rPr lang="de-DE" altLang="zh-CN" dirty="0"/>
              <a:t>    }</a:t>
            </a:r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442502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61">
        <p15:prstTrans prst="pageCurlDouble"/>
      </p:transition>
    </mc:Choice>
    <mc:Fallback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引用评价按钮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584404" y="891185"/>
            <a:ext cx="8120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讲评价按钮与控制器关联：</a:t>
            </a:r>
          </a:p>
          <a:p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69" y="2024381"/>
            <a:ext cx="11795722" cy="269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598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61">
        <p15:prstTrans prst="pageCurlDouble"/>
      </p:transition>
    </mc:Choice>
    <mc:Fallback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6" y="5774850"/>
            <a:ext cx="5928865" cy="99394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2" y="200235"/>
            <a:ext cx="2190476" cy="33714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03350" y="778085"/>
            <a:ext cx="1028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9250" y="2657685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录</a:t>
            </a:r>
            <a:endParaRPr lang="zh-CN" altLang="en-US" sz="3600" b="1" dirty="0">
              <a:solidFill>
                <a:schemeClr val="bg1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6" y="428317"/>
            <a:ext cx="5928865" cy="9939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6" y="1634582"/>
            <a:ext cx="5928865" cy="9939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606393" y="629485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什么是动画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93823" y="1828468"/>
            <a:ext cx="7823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评价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VC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及互动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6" y="3153933"/>
            <a:ext cx="5928865" cy="9939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593824" y="3434446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可视化特效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6" y="4482393"/>
            <a:ext cx="5928865" cy="993941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3606394" y="4780909"/>
            <a:ext cx="5135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让视图动起来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593823" y="6010210"/>
            <a:ext cx="5135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反向转场和传值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8876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40">
        <p15:prstTrans prst="pageCurlDouble"/>
      </p:transition>
    </mc:Choice>
    <mc:Fallback xmlns="">
      <p:transition spd="slow" advTm="294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close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方法取回评价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57834" y="1137857"/>
            <a:ext cx="81204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@</a:t>
            </a:r>
            <a:r>
              <a:rPr lang="en-US" altLang="zh-CN" dirty="0" err="1"/>
              <a:t>IBAction</a:t>
            </a:r>
            <a:r>
              <a:rPr lang="en-US" altLang="zh-CN" dirty="0"/>
              <a:t> </a:t>
            </a:r>
            <a:r>
              <a:rPr lang="en-US" altLang="zh-CN" dirty="0" err="1"/>
              <a:t>func</a:t>
            </a:r>
            <a:r>
              <a:rPr lang="en-US" altLang="zh-CN" dirty="0"/>
              <a:t> close(segue: </a:t>
            </a:r>
            <a:r>
              <a:rPr lang="en-US" altLang="zh-CN" dirty="0" err="1"/>
              <a:t>UIStoryboardSegue</a:t>
            </a:r>
            <a:r>
              <a:rPr lang="en-US" altLang="zh-CN" dirty="0"/>
              <a:t>) {</a:t>
            </a:r>
          </a:p>
          <a:p>
            <a:r>
              <a:rPr lang="en-US" altLang="zh-CN" dirty="0"/>
              <a:t>        if let </a:t>
            </a:r>
            <a:r>
              <a:rPr lang="en-US" altLang="zh-CN" dirty="0" err="1"/>
              <a:t>reviewVC</a:t>
            </a:r>
            <a:r>
              <a:rPr lang="en-US" altLang="zh-CN" dirty="0"/>
              <a:t> = </a:t>
            </a:r>
            <a:r>
              <a:rPr lang="en-US" altLang="zh-CN" dirty="0" err="1"/>
              <a:t>segue.sourceViewController</a:t>
            </a:r>
            <a:r>
              <a:rPr lang="en-US" altLang="zh-CN" dirty="0"/>
              <a:t> as? </a:t>
            </a:r>
            <a:r>
              <a:rPr lang="en-US" altLang="zh-CN" dirty="0" err="1"/>
              <a:t>ReviewViewController</a:t>
            </a:r>
            <a:r>
              <a:rPr lang="en-US" altLang="zh-CN" dirty="0"/>
              <a:t> {</a:t>
            </a:r>
          </a:p>
          <a:p>
            <a:r>
              <a:rPr lang="en-US" altLang="zh-CN" dirty="0"/>
              <a:t>            if let rating = </a:t>
            </a:r>
            <a:r>
              <a:rPr lang="en-US" altLang="zh-CN" dirty="0" err="1"/>
              <a:t>reviewVC.rating</a:t>
            </a:r>
            <a:r>
              <a:rPr lang="en-US" altLang="zh-CN" dirty="0"/>
              <a:t> {</a:t>
            </a:r>
          </a:p>
          <a:p>
            <a:r>
              <a:rPr lang="en-US" altLang="zh-CN" dirty="0"/>
              <a:t>                </a:t>
            </a:r>
            <a:r>
              <a:rPr lang="en-US" altLang="zh-CN" dirty="0" err="1"/>
              <a:t>self.restaurant.rating</a:t>
            </a:r>
            <a:r>
              <a:rPr lang="en-US" altLang="zh-CN" dirty="0"/>
              <a:t> = rating</a:t>
            </a:r>
          </a:p>
          <a:p>
            <a:r>
              <a:rPr lang="en-US" altLang="zh-CN" dirty="0"/>
              <a:t>                </a:t>
            </a:r>
            <a:r>
              <a:rPr lang="en-US" altLang="zh-CN" dirty="0" err="1"/>
              <a:t>self.ratingBtn.setImage</a:t>
            </a:r>
            <a:r>
              <a:rPr lang="en-US" altLang="zh-CN" dirty="0"/>
              <a:t>(</a:t>
            </a:r>
            <a:r>
              <a:rPr lang="en-US" altLang="zh-CN" dirty="0" err="1"/>
              <a:t>UIImage</a:t>
            </a:r>
            <a:r>
              <a:rPr lang="en-US" altLang="zh-CN" dirty="0"/>
              <a:t>(named: rating), </a:t>
            </a:r>
            <a:r>
              <a:rPr lang="en-US" altLang="zh-CN" dirty="0" err="1"/>
              <a:t>forState</a:t>
            </a:r>
            <a:r>
              <a:rPr lang="en-US" altLang="zh-CN" dirty="0"/>
              <a:t>: .Normal)</a:t>
            </a:r>
          </a:p>
          <a:p>
            <a:r>
              <a:rPr lang="de-DE" altLang="zh-CN" dirty="0"/>
              <a:t>            }</a:t>
            </a:r>
          </a:p>
          <a:p>
            <a:r>
              <a:rPr lang="de-DE" altLang="zh-CN" dirty="0"/>
              <a:t>        }</a:t>
            </a:r>
          </a:p>
          <a:p>
            <a:r>
              <a:rPr lang="de-DE" altLang="zh-CN" dirty="0"/>
              <a:t>    }</a:t>
            </a:r>
            <a:endParaRPr lang="en-US" altLang="zh-CN" dirty="0"/>
          </a:p>
        </p:txBody>
      </p:sp>
      <p:sp>
        <p:nvSpPr>
          <p:cNvPr id="10" name="文本框 9"/>
          <p:cNvSpPr txBox="1"/>
          <p:nvPr/>
        </p:nvSpPr>
        <p:spPr>
          <a:xfrm>
            <a:off x="1657834" y="3734753"/>
            <a:ext cx="8120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从</a:t>
            </a:r>
            <a:r>
              <a:rPr lang="en-US" altLang="zh-CN" dirty="0" smtClean="0"/>
              <a:t>segue</a:t>
            </a:r>
            <a:r>
              <a:rPr lang="zh-CN" altLang="en-US" dirty="0" smtClean="0"/>
              <a:t>参数中获得来源控制器，如果有评价，则保存到当前餐馆数据中，更新评价按钮图片。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91674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61">
        <p15:prstTrans prst="pageCurlDouble"/>
      </p:transition>
    </mc:Choice>
    <mc:Fallback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标注 4"/>
          <p:cNvSpPr/>
          <p:nvPr/>
        </p:nvSpPr>
        <p:spPr>
          <a:xfrm>
            <a:off x="1" y="2128911"/>
            <a:ext cx="3560064" cy="2330492"/>
          </a:xfrm>
          <a:prstGeom prst="wedgeRoundRectCallout">
            <a:avLst>
              <a:gd name="adj1" fmla="val 60815"/>
              <a:gd name="adj2" fmla="val 10168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smtClean="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运行效果！</a:t>
            </a:r>
            <a:endParaRPr kumimoji="1" lang="zh-CN" altLang="en-US" sz="3200" dirty="0">
              <a:solidFill>
                <a:schemeClr val="tx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0" y="6048"/>
            <a:ext cx="3870476" cy="684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9506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059424" y="2231136"/>
            <a:ext cx="5977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课件及参考源码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github.com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yagamis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animation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52"/>
            <a:ext cx="6466667" cy="6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62954"/>
            <a:ext cx="8202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什么是动画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5244131" y="361237"/>
            <a:ext cx="1383321" cy="3091123"/>
          </a:xfrm>
          <a:custGeom>
            <a:avLst/>
            <a:gdLst/>
            <a:ahLst/>
            <a:cxnLst/>
            <a:rect l="l" t="t" r="r" b="b"/>
            <a:pathLst>
              <a:path w="1383321" h="3091123">
                <a:moveTo>
                  <a:pt x="1110072" y="0"/>
                </a:moveTo>
                <a:lnTo>
                  <a:pt x="1195462" y="17078"/>
                </a:lnTo>
                <a:lnTo>
                  <a:pt x="1229618" y="34156"/>
                </a:lnTo>
                <a:cubicBezTo>
                  <a:pt x="1332087" y="56927"/>
                  <a:pt x="1383321" y="125239"/>
                  <a:pt x="1383321" y="239092"/>
                </a:cubicBezTo>
                <a:cubicBezTo>
                  <a:pt x="1383321" y="250478"/>
                  <a:pt x="1377628" y="273248"/>
                  <a:pt x="1366243" y="307404"/>
                </a:cubicBezTo>
                <a:cubicBezTo>
                  <a:pt x="1366243" y="318790"/>
                  <a:pt x="1366243" y="358638"/>
                  <a:pt x="1366243" y="426951"/>
                </a:cubicBezTo>
                <a:cubicBezTo>
                  <a:pt x="1354857" y="461107"/>
                  <a:pt x="1349165" y="495263"/>
                  <a:pt x="1349165" y="529419"/>
                </a:cubicBezTo>
                <a:cubicBezTo>
                  <a:pt x="1337779" y="563575"/>
                  <a:pt x="1332087" y="620502"/>
                  <a:pt x="1332087" y="700199"/>
                </a:cubicBezTo>
                <a:cubicBezTo>
                  <a:pt x="1332087" y="734355"/>
                  <a:pt x="1332087" y="762819"/>
                  <a:pt x="1332087" y="785589"/>
                </a:cubicBezTo>
                <a:lnTo>
                  <a:pt x="1315008" y="853901"/>
                </a:lnTo>
                <a:lnTo>
                  <a:pt x="1315008" y="922214"/>
                </a:lnTo>
                <a:cubicBezTo>
                  <a:pt x="1315008" y="944984"/>
                  <a:pt x="1309316" y="979140"/>
                  <a:pt x="1297930" y="1024681"/>
                </a:cubicBezTo>
                <a:lnTo>
                  <a:pt x="1297930" y="1058837"/>
                </a:lnTo>
                <a:cubicBezTo>
                  <a:pt x="1286545" y="1070223"/>
                  <a:pt x="1280852" y="1087301"/>
                  <a:pt x="1280852" y="1110071"/>
                </a:cubicBezTo>
                <a:lnTo>
                  <a:pt x="1263774" y="1212540"/>
                </a:lnTo>
                <a:cubicBezTo>
                  <a:pt x="1263774" y="1258081"/>
                  <a:pt x="1252389" y="1297930"/>
                  <a:pt x="1229618" y="1332086"/>
                </a:cubicBezTo>
                <a:cubicBezTo>
                  <a:pt x="1218233" y="1377627"/>
                  <a:pt x="1212540" y="1406091"/>
                  <a:pt x="1212540" y="1417476"/>
                </a:cubicBezTo>
                <a:lnTo>
                  <a:pt x="1229618" y="1485788"/>
                </a:lnTo>
                <a:lnTo>
                  <a:pt x="1178384" y="1759036"/>
                </a:lnTo>
                <a:cubicBezTo>
                  <a:pt x="1178384" y="1781807"/>
                  <a:pt x="1178384" y="1793193"/>
                  <a:pt x="1178384" y="1793193"/>
                </a:cubicBezTo>
                <a:lnTo>
                  <a:pt x="1144228" y="1895661"/>
                </a:lnTo>
                <a:lnTo>
                  <a:pt x="1144228" y="1929817"/>
                </a:lnTo>
                <a:lnTo>
                  <a:pt x="1127150" y="2049363"/>
                </a:lnTo>
                <a:cubicBezTo>
                  <a:pt x="1127150" y="2060748"/>
                  <a:pt x="1121457" y="2072134"/>
                  <a:pt x="1110072" y="2083519"/>
                </a:cubicBezTo>
                <a:cubicBezTo>
                  <a:pt x="1110072" y="2129061"/>
                  <a:pt x="1110072" y="2157524"/>
                  <a:pt x="1110072" y="2168909"/>
                </a:cubicBezTo>
                <a:lnTo>
                  <a:pt x="1110072" y="2185987"/>
                </a:lnTo>
                <a:cubicBezTo>
                  <a:pt x="1098687" y="2208758"/>
                  <a:pt x="1087301" y="2231529"/>
                  <a:pt x="1075916" y="2254299"/>
                </a:cubicBezTo>
                <a:lnTo>
                  <a:pt x="1058838" y="2288455"/>
                </a:lnTo>
                <a:cubicBezTo>
                  <a:pt x="1058838" y="2288455"/>
                  <a:pt x="1058838" y="2305533"/>
                  <a:pt x="1058838" y="2339689"/>
                </a:cubicBezTo>
                <a:cubicBezTo>
                  <a:pt x="1058838" y="2351075"/>
                  <a:pt x="1047453" y="2396616"/>
                  <a:pt x="1024682" y="2476314"/>
                </a:cubicBezTo>
                <a:cubicBezTo>
                  <a:pt x="1013297" y="2510470"/>
                  <a:pt x="1007604" y="2538933"/>
                  <a:pt x="1007604" y="2561704"/>
                </a:cubicBezTo>
                <a:lnTo>
                  <a:pt x="1007604" y="2595860"/>
                </a:lnTo>
                <a:cubicBezTo>
                  <a:pt x="996219" y="2630016"/>
                  <a:pt x="979141" y="2664172"/>
                  <a:pt x="956370" y="2698328"/>
                </a:cubicBezTo>
                <a:cubicBezTo>
                  <a:pt x="944984" y="2721099"/>
                  <a:pt x="939292" y="2738177"/>
                  <a:pt x="939292" y="2749562"/>
                </a:cubicBezTo>
                <a:lnTo>
                  <a:pt x="905136" y="2852030"/>
                </a:lnTo>
                <a:cubicBezTo>
                  <a:pt x="893750" y="2852030"/>
                  <a:pt x="882365" y="2863416"/>
                  <a:pt x="870980" y="2886186"/>
                </a:cubicBezTo>
                <a:cubicBezTo>
                  <a:pt x="825438" y="2931728"/>
                  <a:pt x="791282" y="2965884"/>
                  <a:pt x="768512" y="2988655"/>
                </a:cubicBezTo>
                <a:cubicBezTo>
                  <a:pt x="722970" y="3056967"/>
                  <a:pt x="671736" y="3091123"/>
                  <a:pt x="614809" y="3091123"/>
                </a:cubicBezTo>
                <a:cubicBezTo>
                  <a:pt x="580653" y="3091123"/>
                  <a:pt x="563575" y="3074045"/>
                  <a:pt x="563575" y="3039889"/>
                </a:cubicBezTo>
                <a:cubicBezTo>
                  <a:pt x="563575" y="3039889"/>
                  <a:pt x="569268" y="3011426"/>
                  <a:pt x="580653" y="2954498"/>
                </a:cubicBezTo>
                <a:lnTo>
                  <a:pt x="597731" y="2852030"/>
                </a:lnTo>
                <a:lnTo>
                  <a:pt x="631887" y="2766640"/>
                </a:lnTo>
                <a:lnTo>
                  <a:pt x="648965" y="2647094"/>
                </a:lnTo>
                <a:lnTo>
                  <a:pt x="700199" y="2442158"/>
                </a:lnTo>
                <a:lnTo>
                  <a:pt x="700199" y="2390923"/>
                </a:lnTo>
                <a:lnTo>
                  <a:pt x="717277" y="2254299"/>
                </a:lnTo>
                <a:cubicBezTo>
                  <a:pt x="717277" y="2242914"/>
                  <a:pt x="722970" y="2225836"/>
                  <a:pt x="734356" y="2203065"/>
                </a:cubicBezTo>
                <a:cubicBezTo>
                  <a:pt x="745741" y="2180295"/>
                  <a:pt x="751434" y="2157524"/>
                  <a:pt x="751434" y="2134753"/>
                </a:cubicBezTo>
                <a:lnTo>
                  <a:pt x="751434" y="2117675"/>
                </a:lnTo>
                <a:lnTo>
                  <a:pt x="751434" y="2066441"/>
                </a:lnTo>
                <a:lnTo>
                  <a:pt x="768512" y="1998129"/>
                </a:lnTo>
                <a:cubicBezTo>
                  <a:pt x="768512" y="1986743"/>
                  <a:pt x="774204" y="1958280"/>
                  <a:pt x="785590" y="1912739"/>
                </a:cubicBezTo>
                <a:cubicBezTo>
                  <a:pt x="796975" y="1833041"/>
                  <a:pt x="808360" y="1753344"/>
                  <a:pt x="819746" y="1673646"/>
                </a:cubicBezTo>
                <a:cubicBezTo>
                  <a:pt x="819746" y="1628105"/>
                  <a:pt x="819746" y="1605334"/>
                  <a:pt x="819746" y="1605334"/>
                </a:cubicBezTo>
                <a:lnTo>
                  <a:pt x="836824" y="1554100"/>
                </a:lnTo>
                <a:lnTo>
                  <a:pt x="853902" y="1485788"/>
                </a:lnTo>
                <a:lnTo>
                  <a:pt x="853902" y="1451632"/>
                </a:lnTo>
                <a:lnTo>
                  <a:pt x="853902" y="1434554"/>
                </a:lnTo>
                <a:lnTo>
                  <a:pt x="836824" y="1400398"/>
                </a:lnTo>
                <a:lnTo>
                  <a:pt x="853902" y="1315008"/>
                </a:lnTo>
                <a:lnTo>
                  <a:pt x="853902" y="1246696"/>
                </a:lnTo>
                <a:lnTo>
                  <a:pt x="870980" y="1144227"/>
                </a:lnTo>
                <a:cubicBezTo>
                  <a:pt x="870980" y="1121457"/>
                  <a:pt x="870980" y="1098686"/>
                  <a:pt x="870980" y="1075915"/>
                </a:cubicBezTo>
                <a:cubicBezTo>
                  <a:pt x="870980" y="1041759"/>
                  <a:pt x="870980" y="1018989"/>
                  <a:pt x="870980" y="1007603"/>
                </a:cubicBezTo>
                <a:lnTo>
                  <a:pt x="905136" y="870979"/>
                </a:lnTo>
                <a:cubicBezTo>
                  <a:pt x="905136" y="779897"/>
                  <a:pt x="893750" y="734355"/>
                  <a:pt x="870980" y="734355"/>
                </a:cubicBezTo>
                <a:cubicBezTo>
                  <a:pt x="859594" y="734355"/>
                  <a:pt x="853902" y="734355"/>
                  <a:pt x="853902" y="734355"/>
                </a:cubicBezTo>
                <a:lnTo>
                  <a:pt x="785590" y="785589"/>
                </a:lnTo>
                <a:cubicBezTo>
                  <a:pt x="785590" y="796975"/>
                  <a:pt x="779897" y="808360"/>
                  <a:pt x="768512" y="819745"/>
                </a:cubicBezTo>
                <a:cubicBezTo>
                  <a:pt x="734356" y="842516"/>
                  <a:pt x="705892" y="865287"/>
                  <a:pt x="683121" y="888057"/>
                </a:cubicBezTo>
                <a:cubicBezTo>
                  <a:pt x="648965" y="922214"/>
                  <a:pt x="626195" y="944984"/>
                  <a:pt x="614809" y="956369"/>
                </a:cubicBezTo>
                <a:lnTo>
                  <a:pt x="580653" y="973447"/>
                </a:lnTo>
                <a:lnTo>
                  <a:pt x="563575" y="990525"/>
                </a:lnTo>
                <a:lnTo>
                  <a:pt x="529419" y="1007603"/>
                </a:lnTo>
                <a:lnTo>
                  <a:pt x="478185" y="1075915"/>
                </a:lnTo>
                <a:cubicBezTo>
                  <a:pt x="478185" y="1087301"/>
                  <a:pt x="461107" y="1104379"/>
                  <a:pt x="426951" y="1127149"/>
                </a:cubicBezTo>
                <a:cubicBezTo>
                  <a:pt x="392795" y="1161305"/>
                  <a:pt x="358639" y="1201154"/>
                  <a:pt x="324483" y="1246696"/>
                </a:cubicBezTo>
                <a:cubicBezTo>
                  <a:pt x="301712" y="1269466"/>
                  <a:pt x="290327" y="1280852"/>
                  <a:pt x="290327" y="1280852"/>
                </a:cubicBezTo>
                <a:lnTo>
                  <a:pt x="187859" y="1366242"/>
                </a:lnTo>
                <a:lnTo>
                  <a:pt x="51234" y="1519944"/>
                </a:lnTo>
                <a:lnTo>
                  <a:pt x="17078" y="1502866"/>
                </a:lnTo>
                <a:cubicBezTo>
                  <a:pt x="5693" y="1480095"/>
                  <a:pt x="0" y="1463017"/>
                  <a:pt x="0" y="1451632"/>
                </a:cubicBezTo>
                <a:lnTo>
                  <a:pt x="0" y="1434554"/>
                </a:lnTo>
                <a:lnTo>
                  <a:pt x="0" y="1349164"/>
                </a:lnTo>
                <a:cubicBezTo>
                  <a:pt x="0" y="1303622"/>
                  <a:pt x="17078" y="1258081"/>
                  <a:pt x="51234" y="1212540"/>
                </a:cubicBezTo>
                <a:cubicBezTo>
                  <a:pt x="96776" y="1166998"/>
                  <a:pt x="125239" y="1132842"/>
                  <a:pt x="136625" y="1110071"/>
                </a:cubicBezTo>
                <a:lnTo>
                  <a:pt x="153703" y="1075915"/>
                </a:lnTo>
                <a:cubicBezTo>
                  <a:pt x="165088" y="1064530"/>
                  <a:pt x="176473" y="1053145"/>
                  <a:pt x="187859" y="1041759"/>
                </a:cubicBezTo>
                <a:cubicBezTo>
                  <a:pt x="210629" y="1007603"/>
                  <a:pt x="222015" y="984833"/>
                  <a:pt x="222015" y="973447"/>
                </a:cubicBezTo>
                <a:cubicBezTo>
                  <a:pt x="244785" y="950677"/>
                  <a:pt x="256171" y="939291"/>
                  <a:pt x="256171" y="939291"/>
                </a:cubicBezTo>
                <a:lnTo>
                  <a:pt x="324483" y="888057"/>
                </a:lnTo>
                <a:lnTo>
                  <a:pt x="358639" y="819745"/>
                </a:lnTo>
                <a:cubicBezTo>
                  <a:pt x="370024" y="808360"/>
                  <a:pt x="381410" y="796975"/>
                  <a:pt x="392795" y="785589"/>
                </a:cubicBezTo>
                <a:lnTo>
                  <a:pt x="461107" y="683121"/>
                </a:lnTo>
                <a:lnTo>
                  <a:pt x="478185" y="666043"/>
                </a:lnTo>
                <a:lnTo>
                  <a:pt x="529419" y="597731"/>
                </a:lnTo>
                <a:lnTo>
                  <a:pt x="580653" y="546497"/>
                </a:lnTo>
                <a:lnTo>
                  <a:pt x="648965" y="478185"/>
                </a:lnTo>
                <a:cubicBezTo>
                  <a:pt x="660351" y="466799"/>
                  <a:pt x="683121" y="438336"/>
                  <a:pt x="717277" y="392794"/>
                </a:cubicBezTo>
                <a:lnTo>
                  <a:pt x="751434" y="358638"/>
                </a:lnTo>
                <a:lnTo>
                  <a:pt x="836824" y="256170"/>
                </a:lnTo>
                <a:cubicBezTo>
                  <a:pt x="848209" y="233400"/>
                  <a:pt x="859594" y="216322"/>
                  <a:pt x="870980" y="204936"/>
                </a:cubicBezTo>
                <a:cubicBezTo>
                  <a:pt x="893750" y="182166"/>
                  <a:pt x="910828" y="165087"/>
                  <a:pt x="922214" y="153702"/>
                </a:cubicBezTo>
                <a:lnTo>
                  <a:pt x="939292" y="136624"/>
                </a:lnTo>
                <a:lnTo>
                  <a:pt x="990526" y="85390"/>
                </a:lnTo>
                <a:cubicBezTo>
                  <a:pt x="1036067" y="28463"/>
                  <a:pt x="1075916" y="0"/>
                  <a:pt x="1110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196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37">
        <p15:prstTrans prst="pageCurlDouble"/>
      </p:transition>
    </mc:Choice>
    <mc:Fallback xmlns="">
      <p:transition spd="slow" advTm="40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动画定义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31525"/>
            <a:ext cx="10556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动画是用快速显示一系列静态图片（或帧）来模拟动作和图形转换的过程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animation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源于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animal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（名词：动物），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animate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（动词：使生命化）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91458" y="1696220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动画是物体移动或尺寸变化的“幻影”。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687395" y="3864864"/>
            <a:ext cx="176382" cy="19507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967894" y="3742944"/>
            <a:ext cx="432414" cy="43891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4368686" y="3499104"/>
            <a:ext cx="912874" cy="92659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6245075" y="3328416"/>
            <a:ext cx="1249196" cy="12679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9285726" y="3864864"/>
            <a:ext cx="176382" cy="19507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线形标注 1 2"/>
          <p:cNvSpPr/>
          <p:nvPr/>
        </p:nvSpPr>
        <p:spPr>
          <a:xfrm>
            <a:off x="1863777" y="5243075"/>
            <a:ext cx="991998" cy="469392"/>
          </a:xfrm>
          <a:prstGeom prst="borderCallout1">
            <a:avLst>
              <a:gd name="adj1" fmla="val 18750"/>
              <a:gd name="adj2" fmla="val -8333"/>
              <a:gd name="adj3" fmla="val -224197"/>
              <a:gd name="adj4" fmla="val -894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首帧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23" name="线形标注 1 22"/>
          <p:cNvSpPr/>
          <p:nvPr/>
        </p:nvSpPr>
        <p:spPr>
          <a:xfrm>
            <a:off x="1820765" y="2321519"/>
            <a:ext cx="642019" cy="457219"/>
          </a:xfrm>
          <a:prstGeom prst="borderCallout1">
            <a:avLst>
              <a:gd name="adj1" fmla="val 18750"/>
              <a:gd name="adj2" fmla="val -8333"/>
              <a:gd name="adj3" fmla="val 308024"/>
              <a:gd name="adj4" fmla="val -704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第</a:t>
            </a:r>
            <a:r>
              <a:rPr kumimoji="1" lang="en-US" altLang="zh-CN" sz="12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1</a:t>
            </a:r>
            <a:r>
              <a:rPr kumimoji="1" lang="zh-CN" altLang="en-US" sz="12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帧</a:t>
            </a:r>
            <a:endParaRPr kumimoji="1" lang="zh-CN" altLang="en-US" sz="12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24" name="线形标注 1 23"/>
          <p:cNvSpPr/>
          <p:nvPr/>
        </p:nvSpPr>
        <p:spPr>
          <a:xfrm>
            <a:off x="9115171" y="5243075"/>
            <a:ext cx="991998" cy="469392"/>
          </a:xfrm>
          <a:prstGeom prst="borderCallout1">
            <a:avLst>
              <a:gd name="adj1" fmla="val 18750"/>
              <a:gd name="adj2" fmla="val -8333"/>
              <a:gd name="adj3" fmla="val -60561"/>
              <a:gd name="adj4" fmla="val -894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尾帧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25" name="线形标注 1 24"/>
          <p:cNvSpPr/>
          <p:nvPr/>
        </p:nvSpPr>
        <p:spPr>
          <a:xfrm>
            <a:off x="3173652" y="2321518"/>
            <a:ext cx="642019" cy="457219"/>
          </a:xfrm>
          <a:prstGeom prst="borderCallout1">
            <a:avLst>
              <a:gd name="adj1" fmla="val 18750"/>
              <a:gd name="adj2" fmla="val -8333"/>
              <a:gd name="adj3" fmla="val 286692"/>
              <a:gd name="adj4" fmla="val -894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第</a:t>
            </a:r>
            <a:r>
              <a:rPr kumimoji="1" lang="en-US" altLang="zh-CN" sz="12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2</a:t>
            </a:r>
            <a:r>
              <a:rPr kumimoji="1" lang="zh-CN" altLang="en-US" sz="12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帧</a:t>
            </a:r>
            <a:endParaRPr kumimoji="1" lang="zh-CN" altLang="en-US" sz="12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26" name="线形标注 1 25"/>
          <p:cNvSpPr/>
          <p:nvPr/>
        </p:nvSpPr>
        <p:spPr>
          <a:xfrm>
            <a:off x="4651733" y="2321519"/>
            <a:ext cx="642019" cy="457219"/>
          </a:xfrm>
          <a:prstGeom prst="borderCallout1">
            <a:avLst>
              <a:gd name="adj1" fmla="val 18750"/>
              <a:gd name="adj2" fmla="val -8333"/>
              <a:gd name="adj3" fmla="val 230694"/>
              <a:gd name="adj4" fmla="val -894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第</a:t>
            </a:r>
            <a:r>
              <a:rPr kumimoji="1" lang="en-US" altLang="zh-CN" sz="12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3</a:t>
            </a:r>
            <a:r>
              <a:rPr kumimoji="1" lang="zh-CN" altLang="en-US" sz="12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帧</a:t>
            </a:r>
            <a:endParaRPr kumimoji="1" lang="zh-CN" altLang="en-US" sz="12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27" name="线形标注 1 26"/>
          <p:cNvSpPr/>
          <p:nvPr/>
        </p:nvSpPr>
        <p:spPr>
          <a:xfrm>
            <a:off x="6699989" y="2321518"/>
            <a:ext cx="642019" cy="457219"/>
          </a:xfrm>
          <a:prstGeom prst="borderCallout1">
            <a:avLst>
              <a:gd name="adj1" fmla="val 18750"/>
              <a:gd name="adj2" fmla="val -8333"/>
              <a:gd name="adj3" fmla="val 198695"/>
              <a:gd name="adj4" fmla="val -894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第</a:t>
            </a:r>
            <a:r>
              <a:rPr kumimoji="1" lang="en-US" altLang="zh-CN" sz="12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4</a:t>
            </a:r>
            <a:r>
              <a:rPr kumimoji="1" lang="zh-CN" altLang="en-US" sz="12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帧</a:t>
            </a:r>
            <a:endParaRPr kumimoji="1" lang="zh-CN" altLang="en-US" sz="12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28" name="线形标注 1 27"/>
          <p:cNvSpPr/>
          <p:nvPr/>
        </p:nvSpPr>
        <p:spPr>
          <a:xfrm>
            <a:off x="8820089" y="2300021"/>
            <a:ext cx="642019" cy="457219"/>
          </a:xfrm>
          <a:prstGeom prst="borderCallout1">
            <a:avLst>
              <a:gd name="adj1" fmla="val 18750"/>
              <a:gd name="adj2" fmla="val -8333"/>
              <a:gd name="adj3" fmla="val 169363"/>
              <a:gd name="adj4" fmla="val -894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第</a:t>
            </a:r>
            <a:r>
              <a:rPr kumimoji="1"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5</a:t>
            </a:r>
            <a:r>
              <a:rPr kumimoji="1" lang="zh-CN" altLang="en-US" sz="12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帧</a:t>
            </a:r>
            <a:endParaRPr kumimoji="1" lang="zh-CN" altLang="en-US" sz="12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8457786" y="3035293"/>
            <a:ext cx="1832262" cy="185979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54272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22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2" grpId="0" animBg="1"/>
      <p:bldP spid="15" grpId="0" animBg="1"/>
      <p:bldP spid="19" grpId="0" animBg="1"/>
      <p:bldP spid="20" grpId="0" animBg="1"/>
      <p:bldP spid="22" grpId="0" animBg="1"/>
      <p:bldP spid="22" grpId="1" animBg="1"/>
      <p:bldP spid="3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动画的挑战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31525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如何生成首帧与尾帧之间的各中间帧？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91461" y="1587238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用一个算法写无数行代码来生成这些中间帧？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642" y="3370059"/>
            <a:ext cx="3145277" cy="3411415"/>
          </a:xfrm>
          <a:prstGeom prst="rect">
            <a:avLst/>
          </a:prstGeom>
        </p:spPr>
      </p:pic>
      <p:sp>
        <p:nvSpPr>
          <p:cNvPr id="13" name="圆角矩形标注 12"/>
          <p:cNvSpPr/>
          <p:nvPr/>
        </p:nvSpPr>
        <p:spPr>
          <a:xfrm>
            <a:off x="6721471" y="304801"/>
            <a:ext cx="5426421" cy="2371196"/>
          </a:xfrm>
          <a:prstGeom prst="wedgeRoundRectCallout">
            <a:avLst>
              <a:gd name="adj1" fmla="val 8418"/>
              <a:gd name="adj2" fmla="val 88118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err="1" smtClean="0">
                <a:solidFill>
                  <a:schemeClr val="accent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UIView</a:t>
            </a:r>
            <a:r>
              <a:rPr kumimoji="1" lang="zh-CN" altLang="en-US" sz="2000" dirty="0">
                <a:solidFill>
                  <a:schemeClr val="accent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sz="2000" dirty="0" smtClean="0">
                <a:solidFill>
                  <a:schemeClr val="accent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animation</a:t>
            </a:r>
            <a:r>
              <a:rPr kumimoji="1" lang="zh-CN" altLang="en-US" sz="2000" dirty="0" smtClean="0">
                <a:solidFill>
                  <a:schemeClr val="accent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来帮忙！</a:t>
            </a:r>
          </a:p>
          <a:p>
            <a:pPr algn="ctr"/>
            <a:endParaRPr kumimoji="1" lang="zh-CN" altLang="en-US" sz="2000" dirty="0" smtClean="0">
              <a:solidFill>
                <a:schemeClr val="accent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sz="2000" dirty="0" smtClean="0">
                <a:solidFill>
                  <a:schemeClr val="accent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只要在</a:t>
            </a:r>
            <a:r>
              <a:rPr kumimoji="1" lang="en-US" altLang="zh-CN" sz="2000" dirty="0" err="1" smtClean="0">
                <a:solidFill>
                  <a:schemeClr val="accent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UIView.animateWithDuration</a:t>
            </a:r>
            <a:r>
              <a:rPr kumimoji="1" lang="zh-CN" altLang="en-US" sz="2000" dirty="0" smtClean="0">
                <a:solidFill>
                  <a:schemeClr val="accent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方法中指定</a:t>
            </a:r>
            <a:r>
              <a:rPr kumimoji="1" lang="zh-CN" altLang="en-US" sz="2000" b="1" i="1" dirty="0" smtClean="0">
                <a:solidFill>
                  <a:schemeClr val="accent5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首帧</a:t>
            </a:r>
            <a:r>
              <a:rPr kumimoji="1" lang="zh-CN" altLang="en-US" sz="2000" dirty="0" smtClean="0">
                <a:solidFill>
                  <a:schemeClr val="accent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和</a:t>
            </a:r>
            <a:r>
              <a:rPr kumimoji="1" lang="zh-CN" altLang="en-US" sz="2000" b="1" i="1" dirty="0" smtClean="0">
                <a:solidFill>
                  <a:schemeClr val="accent5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尾帧</a:t>
            </a:r>
            <a:r>
              <a:rPr kumimoji="1" lang="zh-CN" altLang="en-US" sz="2000" dirty="0" smtClean="0">
                <a:solidFill>
                  <a:schemeClr val="accent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即可，</a:t>
            </a:r>
            <a:r>
              <a:rPr kumimoji="1" lang="en-US" altLang="zh-CN" sz="2000" dirty="0" smtClean="0">
                <a:solidFill>
                  <a:schemeClr val="accent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So</a:t>
            </a:r>
            <a:r>
              <a:rPr kumimoji="1" lang="zh-CN" altLang="en-US" sz="2000" dirty="0" smtClean="0">
                <a:solidFill>
                  <a:schemeClr val="accent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sz="2000" dirty="0" smtClean="0">
                <a:solidFill>
                  <a:schemeClr val="accent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easy</a:t>
            </a:r>
            <a:r>
              <a:rPr kumimoji="1" lang="zh-CN" altLang="en-US" sz="2000" dirty="0" smtClean="0">
                <a:solidFill>
                  <a:schemeClr val="accent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！</a:t>
            </a:r>
            <a:endParaRPr kumimoji="1" lang="zh-CN" altLang="en-US" sz="2000" dirty="0">
              <a:solidFill>
                <a:schemeClr val="accent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34323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评价</a:t>
            </a:r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视图及互动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5175819" y="395393"/>
            <a:ext cx="1690725" cy="2937421"/>
          </a:xfrm>
          <a:custGeom>
            <a:avLst/>
            <a:gdLst/>
            <a:ahLst/>
            <a:cxnLst/>
            <a:rect l="l" t="t" r="r" b="b"/>
            <a:pathLst>
              <a:path w="1690725" h="2937421">
                <a:moveTo>
                  <a:pt x="546497" y="0"/>
                </a:moveTo>
                <a:cubicBezTo>
                  <a:pt x="557883" y="0"/>
                  <a:pt x="580653" y="0"/>
                  <a:pt x="614809" y="0"/>
                </a:cubicBezTo>
                <a:lnTo>
                  <a:pt x="648965" y="0"/>
                </a:lnTo>
                <a:lnTo>
                  <a:pt x="683121" y="0"/>
                </a:lnTo>
                <a:lnTo>
                  <a:pt x="700199" y="0"/>
                </a:lnTo>
                <a:lnTo>
                  <a:pt x="751433" y="0"/>
                </a:lnTo>
                <a:lnTo>
                  <a:pt x="836824" y="0"/>
                </a:lnTo>
                <a:lnTo>
                  <a:pt x="1007604" y="34156"/>
                </a:lnTo>
                <a:lnTo>
                  <a:pt x="1041760" y="34156"/>
                </a:lnTo>
                <a:cubicBezTo>
                  <a:pt x="1064531" y="45541"/>
                  <a:pt x="1087301" y="51234"/>
                  <a:pt x="1110072" y="51234"/>
                </a:cubicBezTo>
                <a:cubicBezTo>
                  <a:pt x="1144228" y="51234"/>
                  <a:pt x="1178384" y="62619"/>
                  <a:pt x="1212540" y="85390"/>
                </a:cubicBezTo>
                <a:cubicBezTo>
                  <a:pt x="1223926" y="96775"/>
                  <a:pt x="1246696" y="113853"/>
                  <a:pt x="1280852" y="136624"/>
                </a:cubicBezTo>
                <a:cubicBezTo>
                  <a:pt x="1394706" y="182166"/>
                  <a:pt x="1468711" y="239092"/>
                  <a:pt x="1502867" y="307404"/>
                </a:cubicBezTo>
                <a:lnTo>
                  <a:pt x="1519945" y="358638"/>
                </a:lnTo>
                <a:lnTo>
                  <a:pt x="1537023" y="426951"/>
                </a:lnTo>
                <a:cubicBezTo>
                  <a:pt x="1559793" y="461107"/>
                  <a:pt x="1571179" y="500955"/>
                  <a:pt x="1571179" y="546497"/>
                </a:cubicBezTo>
                <a:lnTo>
                  <a:pt x="1571179" y="631887"/>
                </a:lnTo>
                <a:lnTo>
                  <a:pt x="1554101" y="734355"/>
                </a:lnTo>
                <a:cubicBezTo>
                  <a:pt x="1554101" y="848209"/>
                  <a:pt x="1468711" y="1041759"/>
                  <a:pt x="1297930" y="1315008"/>
                </a:cubicBezTo>
                <a:cubicBezTo>
                  <a:pt x="1275160" y="1349164"/>
                  <a:pt x="1258082" y="1371935"/>
                  <a:pt x="1246696" y="1383320"/>
                </a:cubicBezTo>
                <a:lnTo>
                  <a:pt x="1212540" y="1451632"/>
                </a:lnTo>
                <a:cubicBezTo>
                  <a:pt x="1189769" y="1474403"/>
                  <a:pt x="1149921" y="1519944"/>
                  <a:pt x="1092994" y="1588256"/>
                </a:cubicBezTo>
                <a:cubicBezTo>
                  <a:pt x="1058838" y="1645183"/>
                  <a:pt x="1024682" y="1696417"/>
                  <a:pt x="990526" y="1741958"/>
                </a:cubicBezTo>
                <a:cubicBezTo>
                  <a:pt x="956370" y="1776115"/>
                  <a:pt x="910828" y="1833041"/>
                  <a:pt x="853902" y="1912739"/>
                </a:cubicBezTo>
                <a:cubicBezTo>
                  <a:pt x="831131" y="1958280"/>
                  <a:pt x="814053" y="1992436"/>
                  <a:pt x="802668" y="2015207"/>
                </a:cubicBezTo>
                <a:lnTo>
                  <a:pt x="717277" y="2117675"/>
                </a:lnTo>
                <a:cubicBezTo>
                  <a:pt x="580653" y="2288455"/>
                  <a:pt x="512341" y="2396616"/>
                  <a:pt x="512341" y="2442158"/>
                </a:cubicBezTo>
                <a:cubicBezTo>
                  <a:pt x="512341" y="2464928"/>
                  <a:pt x="535112" y="2482006"/>
                  <a:pt x="580653" y="2493392"/>
                </a:cubicBezTo>
                <a:lnTo>
                  <a:pt x="631887" y="2493392"/>
                </a:lnTo>
                <a:lnTo>
                  <a:pt x="751433" y="2510470"/>
                </a:lnTo>
                <a:lnTo>
                  <a:pt x="819746" y="2510470"/>
                </a:lnTo>
                <a:lnTo>
                  <a:pt x="888058" y="2510470"/>
                </a:lnTo>
                <a:lnTo>
                  <a:pt x="973448" y="2510470"/>
                </a:lnTo>
                <a:lnTo>
                  <a:pt x="1024682" y="2510470"/>
                </a:lnTo>
                <a:lnTo>
                  <a:pt x="1110072" y="2510470"/>
                </a:lnTo>
                <a:lnTo>
                  <a:pt x="1212540" y="2510470"/>
                </a:lnTo>
                <a:lnTo>
                  <a:pt x="1280852" y="2527548"/>
                </a:lnTo>
                <a:lnTo>
                  <a:pt x="1383320" y="2510470"/>
                </a:lnTo>
                <a:lnTo>
                  <a:pt x="1485789" y="2493392"/>
                </a:lnTo>
                <a:lnTo>
                  <a:pt x="1588257" y="2476314"/>
                </a:lnTo>
                <a:cubicBezTo>
                  <a:pt x="1588257" y="2476314"/>
                  <a:pt x="1593949" y="2476314"/>
                  <a:pt x="1605335" y="2476314"/>
                </a:cubicBezTo>
                <a:cubicBezTo>
                  <a:pt x="1662262" y="2476314"/>
                  <a:pt x="1690725" y="2493392"/>
                  <a:pt x="1690725" y="2527548"/>
                </a:cubicBezTo>
                <a:cubicBezTo>
                  <a:pt x="1690725" y="2607245"/>
                  <a:pt x="1645184" y="2669865"/>
                  <a:pt x="1554101" y="2715406"/>
                </a:cubicBezTo>
                <a:cubicBezTo>
                  <a:pt x="1542715" y="2726791"/>
                  <a:pt x="1519945" y="2749562"/>
                  <a:pt x="1485789" y="2783718"/>
                </a:cubicBezTo>
                <a:cubicBezTo>
                  <a:pt x="1406091" y="2817874"/>
                  <a:pt x="1320701" y="2834952"/>
                  <a:pt x="1229618" y="2834952"/>
                </a:cubicBezTo>
                <a:cubicBezTo>
                  <a:pt x="1195462" y="2834952"/>
                  <a:pt x="1172691" y="2834952"/>
                  <a:pt x="1161306" y="2834952"/>
                </a:cubicBezTo>
                <a:lnTo>
                  <a:pt x="1092994" y="2886186"/>
                </a:lnTo>
                <a:cubicBezTo>
                  <a:pt x="1081609" y="2886186"/>
                  <a:pt x="1070223" y="2886186"/>
                  <a:pt x="1058838" y="2886186"/>
                </a:cubicBezTo>
                <a:cubicBezTo>
                  <a:pt x="1036067" y="2897572"/>
                  <a:pt x="1024682" y="2903264"/>
                  <a:pt x="1024682" y="2903264"/>
                </a:cubicBezTo>
                <a:lnTo>
                  <a:pt x="939292" y="2886186"/>
                </a:lnTo>
                <a:lnTo>
                  <a:pt x="700199" y="2920342"/>
                </a:lnTo>
                <a:cubicBezTo>
                  <a:pt x="677429" y="2931728"/>
                  <a:pt x="660351" y="2937421"/>
                  <a:pt x="648965" y="2937421"/>
                </a:cubicBezTo>
                <a:cubicBezTo>
                  <a:pt x="626195" y="2937421"/>
                  <a:pt x="586346" y="2931728"/>
                  <a:pt x="529419" y="2920342"/>
                </a:cubicBezTo>
                <a:cubicBezTo>
                  <a:pt x="518034" y="2920342"/>
                  <a:pt x="512341" y="2920342"/>
                  <a:pt x="512341" y="2920342"/>
                </a:cubicBezTo>
                <a:lnTo>
                  <a:pt x="358639" y="2920342"/>
                </a:lnTo>
                <a:lnTo>
                  <a:pt x="290327" y="2903264"/>
                </a:lnTo>
                <a:cubicBezTo>
                  <a:pt x="267556" y="2891879"/>
                  <a:pt x="239093" y="2886186"/>
                  <a:pt x="204937" y="2886186"/>
                </a:cubicBezTo>
                <a:cubicBezTo>
                  <a:pt x="91083" y="2863416"/>
                  <a:pt x="34156" y="2823567"/>
                  <a:pt x="34156" y="2766640"/>
                </a:cubicBezTo>
                <a:cubicBezTo>
                  <a:pt x="22771" y="2721099"/>
                  <a:pt x="17078" y="2698328"/>
                  <a:pt x="17078" y="2698328"/>
                </a:cubicBezTo>
                <a:cubicBezTo>
                  <a:pt x="5693" y="2652787"/>
                  <a:pt x="0" y="2630016"/>
                  <a:pt x="0" y="2630016"/>
                </a:cubicBezTo>
                <a:cubicBezTo>
                  <a:pt x="0" y="2618631"/>
                  <a:pt x="0" y="2601553"/>
                  <a:pt x="0" y="2578782"/>
                </a:cubicBezTo>
                <a:lnTo>
                  <a:pt x="34156" y="2544626"/>
                </a:lnTo>
                <a:cubicBezTo>
                  <a:pt x="56927" y="2499084"/>
                  <a:pt x="68312" y="2470621"/>
                  <a:pt x="68312" y="2459236"/>
                </a:cubicBezTo>
                <a:lnTo>
                  <a:pt x="119547" y="2390924"/>
                </a:lnTo>
                <a:lnTo>
                  <a:pt x="153703" y="2339689"/>
                </a:lnTo>
                <a:cubicBezTo>
                  <a:pt x="165088" y="2305533"/>
                  <a:pt x="199244" y="2265685"/>
                  <a:pt x="256171" y="2220143"/>
                </a:cubicBezTo>
                <a:cubicBezTo>
                  <a:pt x="301712" y="2163216"/>
                  <a:pt x="341561" y="2111983"/>
                  <a:pt x="375717" y="2066441"/>
                </a:cubicBezTo>
                <a:cubicBezTo>
                  <a:pt x="398488" y="2032285"/>
                  <a:pt x="432644" y="1986744"/>
                  <a:pt x="478185" y="1929817"/>
                </a:cubicBezTo>
                <a:cubicBezTo>
                  <a:pt x="489570" y="1918431"/>
                  <a:pt x="500956" y="1912739"/>
                  <a:pt x="512341" y="1912739"/>
                </a:cubicBezTo>
                <a:lnTo>
                  <a:pt x="546497" y="1861505"/>
                </a:lnTo>
                <a:cubicBezTo>
                  <a:pt x="546497" y="1850119"/>
                  <a:pt x="557883" y="1827349"/>
                  <a:pt x="580653" y="1793193"/>
                </a:cubicBezTo>
                <a:cubicBezTo>
                  <a:pt x="637580" y="1747651"/>
                  <a:pt x="671736" y="1719188"/>
                  <a:pt x="683121" y="1707802"/>
                </a:cubicBezTo>
                <a:lnTo>
                  <a:pt x="717277" y="1639490"/>
                </a:lnTo>
                <a:lnTo>
                  <a:pt x="819746" y="1502866"/>
                </a:lnTo>
                <a:cubicBezTo>
                  <a:pt x="831131" y="1502866"/>
                  <a:pt x="842516" y="1491481"/>
                  <a:pt x="853902" y="1468710"/>
                </a:cubicBezTo>
                <a:cubicBezTo>
                  <a:pt x="876672" y="1434554"/>
                  <a:pt x="888058" y="1411783"/>
                  <a:pt x="888058" y="1400398"/>
                </a:cubicBezTo>
                <a:lnTo>
                  <a:pt x="956370" y="1349164"/>
                </a:lnTo>
                <a:cubicBezTo>
                  <a:pt x="956370" y="1349164"/>
                  <a:pt x="962062" y="1332086"/>
                  <a:pt x="973448" y="1297930"/>
                </a:cubicBezTo>
                <a:cubicBezTo>
                  <a:pt x="984833" y="1275159"/>
                  <a:pt x="1001911" y="1252388"/>
                  <a:pt x="1024682" y="1229618"/>
                </a:cubicBezTo>
                <a:lnTo>
                  <a:pt x="1092994" y="1127149"/>
                </a:lnTo>
                <a:cubicBezTo>
                  <a:pt x="1184077" y="990525"/>
                  <a:pt x="1229618" y="870979"/>
                  <a:pt x="1229618" y="768511"/>
                </a:cubicBezTo>
                <a:cubicBezTo>
                  <a:pt x="1229618" y="666043"/>
                  <a:pt x="1178384" y="597731"/>
                  <a:pt x="1075916" y="563575"/>
                </a:cubicBezTo>
                <a:lnTo>
                  <a:pt x="1024682" y="546497"/>
                </a:lnTo>
                <a:lnTo>
                  <a:pt x="939292" y="512341"/>
                </a:lnTo>
                <a:cubicBezTo>
                  <a:pt x="893750" y="500955"/>
                  <a:pt x="853902" y="489570"/>
                  <a:pt x="819746" y="478185"/>
                </a:cubicBezTo>
                <a:cubicBezTo>
                  <a:pt x="796975" y="478185"/>
                  <a:pt x="779897" y="478185"/>
                  <a:pt x="768511" y="478185"/>
                </a:cubicBezTo>
                <a:lnTo>
                  <a:pt x="751433" y="478185"/>
                </a:lnTo>
                <a:lnTo>
                  <a:pt x="683121" y="478185"/>
                </a:lnTo>
                <a:cubicBezTo>
                  <a:pt x="671736" y="478185"/>
                  <a:pt x="660351" y="478185"/>
                  <a:pt x="648965" y="478185"/>
                </a:cubicBezTo>
                <a:cubicBezTo>
                  <a:pt x="637580" y="478185"/>
                  <a:pt x="620502" y="478185"/>
                  <a:pt x="597731" y="478185"/>
                </a:cubicBezTo>
                <a:cubicBezTo>
                  <a:pt x="574961" y="489570"/>
                  <a:pt x="546497" y="500955"/>
                  <a:pt x="512341" y="512341"/>
                </a:cubicBezTo>
                <a:cubicBezTo>
                  <a:pt x="375717" y="535111"/>
                  <a:pt x="296019" y="620502"/>
                  <a:pt x="273249" y="768511"/>
                </a:cubicBezTo>
                <a:cubicBezTo>
                  <a:pt x="273249" y="779896"/>
                  <a:pt x="267556" y="796974"/>
                  <a:pt x="256171" y="819745"/>
                </a:cubicBezTo>
                <a:lnTo>
                  <a:pt x="204937" y="853901"/>
                </a:lnTo>
                <a:cubicBezTo>
                  <a:pt x="193551" y="876672"/>
                  <a:pt x="182166" y="888057"/>
                  <a:pt x="170781" y="888057"/>
                </a:cubicBezTo>
                <a:cubicBezTo>
                  <a:pt x="148010" y="888057"/>
                  <a:pt x="130932" y="870979"/>
                  <a:pt x="119547" y="836823"/>
                </a:cubicBezTo>
                <a:lnTo>
                  <a:pt x="85390" y="768511"/>
                </a:lnTo>
                <a:lnTo>
                  <a:pt x="51234" y="700199"/>
                </a:lnTo>
                <a:lnTo>
                  <a:pt x="51234" y="648965"/>
                </a:lnTo>
                <a:cubicBezTo>
                  <a:pt x="28464" y="603424"/>
                  <a:pt x="17078" y="574960"/>
                  <a:pt x="17078" y="563575"/>
                </a:cubicBezTo>
                <a:lnTo>
                  <a:pt x="51234" y="495263"/>
                </a:lnTo>
                <a:lnTo>
                  <a:pt x="17078" y="444029"/>
                </a:lnTo>
                <a:cubicBezTo>
                  <a:pt x="17078" y="444029"/>
                  <a:pt x="17078" y="438336"/>
                  <a:pt x="17078" y="426951"/>
                </a:cubicBezTo>
                <a:cubicBezTo>
                  <a:pt x="17078" y="415565"/>
                  <a:pt x="22771" y="398487"/>
                  <a:pt x="34156" y="375716"/>
                </a:cubicBezTo>
                <a:cubicBezTo>
                  <a:pt x="45542" y="364331"/>
                  <a:pt x="51234" y="335868"/>
                  <a:pt x="51234" y="290326"/>
                </a:cubicBezTo>
                <a:cubicBezTo>
                  <a:pt x="85390" y="199244"/>
                  <a:pt x="130932" y="142317"/>
                  <a:pt x="187859" y="119546"/>
                </a:cubicBezTo>
                <a:lnTo>
                  <a:pt x="273249" y="85390"/>
                </a:lnTo>
                <a:lnTo>
                  <a:pt x="341561" y="34156"/>
                </a:lnTo>
                <a:lnTo>
                  <a:pt x="409873" y="34156"/>
                </a:lnTo>
                <a:cubicBezTo>
                  <a:pt x="421258" y="34156"/>
                  <a:pt x="438336" y="28463"/>
                  <a:pt x="461107" y="17078"/>
                </a:cubicBezTo>
                <a:cubicBezTo>
                  <a:pt x="483878" y="5693"/>
                  <a:pt x="512341" y="0"/>
                  <a:pt x="5464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484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918">
        <p15:prstTrans prst="pageCurlDouble"/>
      </p:transition>
    </mc:Choice>
    <mc:Fallback xmlns="">
      <p:transition spd="slow" advTm="191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评价互动步骤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687149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在餐馆详细页添加一个评价按钮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20130" y="3869865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当用户点击按钮，弹出一个评价视图， 好中差评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个按钮会动画出现，以便评价。</a:t>
            </a:r>
          </a:p>
        </p:txBody>
      </p:sp>
    </p:spTree>
    <p:extLst>
      <p:ext uri="{BB962C8B-B14F-4D97-AF65-F5344CB8AC3E}">
        <p14:creationId xmlns:p14="http://schemas.microsoft.com/office/powerpoint/2010/main" val="2085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9014</TotalTime>
  <Words>1825</Words>
  <Application>Microsoft Macintosh PowerPoint</Application>
  <PresentationFormat>宽屏</PresentationFormat>
  <Paragraphs>277</Paragraphs>
  <Slides>42</Slides>
  <Notes>42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3" baseType="lpstr">
      <vt:lpstr>Calibri</vt:lpstr>
      <vt:lpstr>Calibri Light</vt:lpstr>
      <vt:lpstr>Lantinghei SC Demibold</vt:lpstr>
      <vt:lpstr>Source Sans Pro Light</vt:lpstr>
      <vt:lpstr>STXingkai</vt:lpstr>
      <vt:lpstr>冬青黑体简体中文 W3</vt:lpstr>
      <vt:lpstr>宋体</vt:lpstr>
      <vt:lpstr>微软雅黑</vt:lpstr>
      <vt:lpstr>新蒂下午茶基本版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 ye</dc:creator>
  <cp:lastModifiedBy>yunbo zhang</cp:lastModifiedBy>
  <cp:revision>2015</cp:revision>
  <dcterms:created xsi:type="dcterms:W3CDTF">2014-05-16T07:57:58Z</dcterms:created>
  <dcterms:modified xsi:type="dcterms:W3CDTF">2015-10-20T16:05:05Z</dcterms:modified>
</cp:coreProperties>
</file>